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5"/>
    <p:sldId id="257" r:id="rId16"/>
    <p:sldId id="258" r:id="rId17"/>
    <p:sldId id="259" r:id="rId18"/>
    <p:sldId id="260" r:id="rId19"/>
    <p:sldId id="261" r:id="rId20"/>
    <p:sldId id="262" r:id="rId21"/>
    <p:sldId id="263" r:id="rId22"/>
    <p:sldId id="264" r:id="rId23"/>
    <p:sldId id="265" r:id="rId24"/>
    <p:sldId id="266" r:id="rId25"/>
    <p:sldId id="267" r:id="rId26"/>
  </p:sldIdLst>
  <p:sldSz cx="10287000" cy="18288000"/>
  <p:notesSz cx="6858000" cy="9144000"/>
  <p:embeddedFontLst>
    <p:embeddedFont>
      <p:font typeface="Glacial Indifference" charset="1" panose="00000000000000000000"/>
      <p:regular r:id="rId6"/>
    </p:embeddedFont>
    <p:embeddedFont>
      <p:font typeface="Glacial Indifference Bold" charset="1" panose="00000800000000000000"/>
      <p:regular r:id="rId7"/>
    </p:embeddedFont>
    <p:embeddedFont>
      <p:font typeface="Glacial Indifference Italics" charset="1" panose="00000000000000000000"/>
      <p:regular r:id="rId8"/>
    </p:embeddedFont>
    <p:embeddedFont>
      <p:font typeface="Glacial Indifference Bold Italics" charset="1" panose="00000800000000000000"/>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Varela Round" charset="1" panose="000005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slides/slide1.xml" Type="http://schemas.openxmlformats.org/officeDocument/2006/relationships/slide"/><Relationship Id="rId16" Target="slides/slide2.xml" Type="http://schemas.openxmlformats.org/officeDocument/2006/relationships/slide"/><Relationship Id="rId17" Target="slides/slide3.xml" Type="http://schemas.openxmlformats.org/officeDocument/2006/relationships/slide"/><Relationship Id="rId18" Target="slides/slide4.xml" Type="http://schemas.openxmlformats.org/officeDocument/2006/relationships/slide"/><Relationship Id="rId19" Target="slides/slide5.xml" Type="http://schemas.openxmlformats.org/officeDocument/2006/relationships/slide"/><Relationship Id="rId2" Target="presProps.xml" Type="http://schemas.openxmlformats.org/officeDocument/2006/relationships/presProps"/><Relationship Id="rId20" Target="slides/slide6.xml" Type="http://schemas.openxmlformats.org/officeDocument/2006/relationships/slide"/><Relationship Id="rId21" Target="slides/slide7.xml" Type="http://schemas.openxmlformats.org/officeDocument/2006/relationships/slide"/><Relationship Id="rId22" Target="slides/slide8.xml" Type="http://schemas.openxmlformats.org/officeDocument/2006/relationships/slide"/><Relationship Id="rId23" Target="slides/slide9.xml" Type="http://schemas.openxmlformats.org/officeDocument/2006/relationships/slide"/><Relationship Id="rId24" Target="slides/slide10.xml" Type="http://schemas.openxmlformats.org/officeDocument/2006/relationships/slide"/><Relationship Id="rId25" Target="slides/slide11.xml" Type="http://schemas.openxmlformats.org/officeDocument/2006/relationships/slide"/><Relationship Id="rId26" Target="slides/slide12.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2.png" Type="http://schemas.openxmlformats.org/officeDocument/2006/relationships/image"/><Relationship Id="rId3" Target="../media/image33.pn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4.png" Type="http://schemas.openxmlformats.org/officeDocument/2006/relationships/image"/><Relationship Id="rId3" Target="../media/image35.png" Type="http://schemas.openxmlformats.org/officeDocument/2006/relationships/image"/><Relationship Id="rId4" Target="../media/image36.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8.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2.png" Type="http://schemas.openxmlformats.org/officeDocument/2006/relationships/image"/><Relationship Id="rId11" Target="../media/image23.svg" Type="http://schemas.openxmlformats.org/officeDocument/2006/relationships/image"/><Relationship Id="rId2" Target="../media/image14.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 Id="rId4" Target="../media/image26.png" Type="http://schemas.openxmlformats.org/officeDocument/2006/relationships/image"/><Relationship Id="rId5" Target="../media/image2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4.png" Type="http://schemas.openxmlformats.org/officeDocument/2006/relationships/image"/><Relationship Id="rId3" Target="../media/image25.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30.png" Type="http://schemas.openxmlformats.org/officeDocument/2006/relationships/image"/><Relationship Id="rId3" Target="../media/image31.png" Type="http://schemas.openxmlformats.org/officeDocument/2006/relationships/image"/><Relationship Id="rId4" Target="../media/image12.png" Type="http://schemas.openxmlformats.org/officeDocument/2006/relationships/image"/><Relationship Id="rId5"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0287000" cy="18288000"/>
          </a:xfrm>
          <a:custGeom>
            <a:avLst/>
            <a:gdLst/>
            <a:ahLst/>
            <a:cxnLst/>
            <a:rect r="r" b="b" t="t" l="l"/>
            <a:pathLst>
              <a:path h="18288000" w="10287000">
                <a:moveTo>
                  <a:pt x="0" y="0"/>
                </a:moveTo>
                <a:lnTo>
                  <a:pt x="10287000" y="0"/>
                </a:lnTo>
                <a:lnTo>
                  <a:pt x="10287000" y="18288000"/>
                </a:lnTo>
                <a:lnTo>
                  <a:pt x="0" y="18288000"/>
                </a:lnTo>
                <a:lnTo>
                  <a:pt x="0" y="0"/>
                </a:lnTo>
                <a:close/>
              </a:path>
            </a:pathLst>
          </a:custGeom>
          <a:blipFill>
            <a:blip r:embed="rId2"/>
            <a:stretch>
              <a:fillRect l="-107614" t="-38658" r="-64511" b="-14412"/>
            </a:stretch>
          </a:blipFill>
        </p:spPr>
      </p:sp>
      <p:sp>
        <p:nvSpPr>
          <p:cNvPr name="Freeform 3" id="3"/>
          <p:cNvSpPr/>
          <p:nvPr/>
        </p:nvSpPr>
        <p:spPr>
          <a:xfrm flipH="false" flipV="false" rot="0">
            <a:off x="711911" y="4384447"/>
            <a:ext cx="8863179" cy="4270441"/>
          </a:xfrm>
          <a:custGeom>
            <a:avLst/>
            <a:gdLst/>
            <a:ahLst/>
            <a:cxnLst/>
            <a:rect r="r" b="b" t="t" l="l"/>
            <a:pathLst>
              <a:path h="4270441" w="8863179">
                <a:moveTo>
                  <a:pt x="0" y="0"/>
                </a:moveTo>
                <a:lnTo>
                  <a:pt x="8863178" y="0"/>
                </a:lnTo>
                <a:lnTo>
                  <a:pt x="8863178" y="4270441"/>
                </a:lnTo>
                <a:lnTo>
                  <a:pt x="0" y="427044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93181" y="9597227"/>
            <a:ext cx="9700638" cy="2661878"/>
          </a:xfrm>
          <a:prstGeom prst="rect">
            <a:avLst/>
          </a:prstGeom>
        </p:spPr>
        <p:txBody>
          <a:bodyPr anchor="t" rtlCol="false" tIns="0" lIns="0" bIns="0" rIns="0">
            <a:spAutoFit/>
          </a:bodyPr>
          <a:lstStyle/>
          <a:p>
            <a:pPr algn="ctr">
              <a:lnSpc>
                <a:spcPts val="10550"/>
              </a:lnSpc>
            </a:pPr>
            <a:r>
              <a:rPr lang="en-US" sz="8508">
                <a:solidFill>
                  <a:srgbClr val="F8DCBF"/>
                </a:solidFill>
                <a:latin typeface="Glacial Indifference"/>
              </a:rPr>
              <a:t>ST. ILLTYD’S PRIMARY SCHOOL</a:t>
            </a:r>
          </a:p>
        </p:txBody>
      </p:sp>
      <p:sp>
        <p:nvSpPr>
          <p:cNvPr name="TextBox 5" id="5"/>
          <p:cNvSpPr txBox="true"/>
          <p:nvPr/>
        </p:nvSpPr>
        <p:spPr>
          <a:xfrm rot="0">
            <a:off x="711911" y="12973481"/>
            <a:ext cx="9087288" cy="1623346"/>
          </a:xfrm>
          <a:prstGeom prst="rect">
            <a:avLst/>
          </a:prstGeom>
        </p:spPr>
        <p:txBody>
          <a:bodyPr anchor="t" rtlCol="false" tIns="0" lIns="0" bIns="0" rIns="0">
            <a:spAutoFit/>
          </a:bodyPr>
          <a:lstStyle/>
          <a:p>
            <a:pPr algn="ctr">
              <a:lnSpc>
                <a:spcPts val="6599"/>
              </a:lnSpc>
            </a:pPr>
            <a:r>
              <a:rPr lang="en-US" sz="4713">
                <a:solidFill>
                  <a:srgbClr val="F8DCBF"/>
                </a:solidFill>
                <a:latin typeface="Varela Round"/>
              </a:rPr>
              <a:t>Curriculum Summary </a:t>
            </a:r>
          </a:p>
          <a:p>
            <a:pPr algn="ctr">
              <a:lnSpc>
                <a:spcPts val="6599"/>
              </a:lnSpc>
            </a:pPr>
            <a:r>
              <a:rPr lang="en-US" sz="4713">
                <a:solidFill>
                  <a:srgbClr val="F8DCBF"/>
                </a:solidFill>
                <a:latin typeface="Varela Round"/>
              </a:rPr>
              <a:t>2023-2024</a:t>
            </a:r>
          </a:p>
        </p:txBody>
      </p:sp>
      <p:sp>
        <p:nvSpPr>
          <p:cNvPr name="Freeform 6" id="6"/>
          <p:cNvSpPr/>
          <p:nvPr/>
        </p:nvSpPr>
        <p:spPr>
          <a:xfrm flipH="false" flipV="false" rot="0">
            <a:off x="7250120" y="705466"/>
            <a:ext cx="2437024" cy="2882502"/>
          </a:xfrm>
          <a:custGeom>
            <a:avLst/>
            <a:gdLst/>
            <a:ahLst/>
            <a:cxnLst/>
            <a:rect r="r" b="b" t="t" l="l"/>
            <a:pathLst>
              <a:path h="2882502" w="2437024">
                <a:moveTo>
                  <a:pt x="0" y="0"/>
                </a:moveTo>
                <a:lnTo>
                  <a:pt x="2437024" y="0"/>
                </a:lnTo>
                <a:lnTo>
                  <a:pt x="2437024" y="2882501"/>
                </a:lnTo>
                <a:lnTo>
                  <a:pt x="0" y="288250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10555623">
            <a:off x="-1233986" y="817661"/>
            <a:ext cx="3220971" cy="1735298"/>
          </a:xfrm>
          <a:custGeom>
            <a:avLst/>
            <a:gdLst/>
            <a:ahLst/>
            <a:cxnLst/>
            <a:rect r="r" b="b" t="t" l="l"/>
            <a:pathLst>
              <a:path h="1735298" w="3220971">
                <a:moveTo>
                  <a:pt x="0" y="0"/>
                </a:moveTo>
                <a:lnTo>
                  <a:pt x="3220971" y="0"/>
                </a:lnTo>
                <a:lnTo>
                  <a:pt x="3220971" y="1735299"/>
                </a:lnTo>
                <a:lnTo>
                  <a:pt x="0" y="1735299"/>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8" id="8"/>
          <p:cNvSpPr/>
          <p:nvPr/>
        </p:nvSpPr>
        <p:spPr>
          <a:xfrm flipH="false" flipV="false" rot="0">
            <a:off x="8435259" y="15891968"/>
            <a:ext cx="1139831" cy="1367332"/>
          </a:xfrm>
          <a:custGeom>
            <a:avLst/>
            <a:gdLst/>
            <a:ahLst/>
            <a:cxnLst/>
            <a:rect r="r" b="b" t="t" l="l"/>
            <a:pathLst>
              <a:path h="1367332" w="1139831">
                <a:moveTo>
                  <a:pt x="0" y="0"/>
                </a:moveTo>
                <a:lnTo>
                  <a:pt x="1139830" y="0"/>
                </a:lnTo>
                <a:lnTo>
                  <a:pt x="1139830" y="1367332"/>
                </a:lnTo>
                <a:lnTo>
                  <a:pt x="0" y="1367332"/>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9" id="9"/>
          <p:cNvSpPr/>
          <p:nvPr/>
        </p:nvSpPr>
        <p:spPr>
          <a:xfrm flipH="false" flipV="false" rot="0">
            <a:off x="376500" y="15427638"/>
            <a:ext cx="3012896" cy="2410317"/>
          </a:xfrm>
          <a:custGeom>
            <a:avLst/>
            <a:gdLst/>
            <a:ahLst/>
            <a:cxnLst/>
            <a:rect r="r" b="b" t="t" l="l"/>
            <a:pathLst>
              <a:path h="2410317" w="3012896">
                <a:moveTo>
                  <a:pt x="0" y="0"/>
                </a:moveTo>
                <a:lnTo>
                  <a:pt x="3012896" y="0"/>
                </a:lnTo>
                <a:lnTo>
                  <a:pt x="3012896" y="2410317"/>
                </a:lnTo>
                <a:lnTo>
                  <a:pt x="0" y="241031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437276" y="2564423"/>
            <a:ext cx="9263433" cy="5407900"/>
          </a:xfrm>
          <a:custGeom>
            <a:avLst/>
            <a:gdLst/>
            <a:ahLst/>
            <a:cxnLst/>
            <a:rect r="r" b="b" t="t" l="l"/>
            <a:pathLst>
              <a:path h="5407900" w="9263433">
                <a:moveTo>
                  <a:pt x="0" y="0"/>
                </a:moveTo>
                <a:lnTo>
                  <a:pt x="9263433" y="0"/>
                </a:lnTo>
                <a:lnTo>
                  <a:pt x="9263433" y="5407900"/>
                </a:lnTo>
                <a:lnTo>
                  <a:pt x="0" y="5407900"/>
                </a:lnTo>
                <a:lnTo>
                  <a:pt x="0" y="0"/>
                </a:lnTo>
                <a:close/>
              </a:path>
            </a:pathLst>
          </a:custGeom>
          <a:blipFill>
            <a:blip r:embed="rId2"/>
            <a:stretch>
              <a:fillRect l="-68147" t="-57872" r="-34876" b="-37747"/>
            </a:stretch>
          </a:blipFill>
        </p:spPr>
      </p:sp>
      <p:sp>
        <p:nvSpPr>
          <p:cNvPr name="Freeform 3" id="3"/>
          <p:cNvSpPr/>
          <p:nvPr/>
        </p:nvSpPr>
        <p:spPr>
          <a:xfrm flipH="false" flipV="false" rot="0">
            <a:off x="437276" y="10765008"/>
            <a:ext cx="9263433" cy="5406266"/>
          </a:xfrm>
          <a:custGeom>
            <a:avLst/>
            <a:gdLst/>
            <a:ahLst/>
            <a:cxnLst/>
            <a:rect r="r" b="b" t="t" l="l"/>
            <a:pathLst>
              <a:path h="5406266" w="9263433">
                <a:moveTo>
                  <a:pt x="0" y="0"/>
                </a:moveTo>
                <a:lnTo>
                  <a:pt x="9263433" y="0"/>
                </a:lnTo>
                <a:lnTo>
                  <a:pt x="9263433" y="5406266"/>
                </a:lnTo>
                <a:lnTo>
                  <a:pt x="0" y="5406266"/>
                </a:lnTo>
                <a:lnTo>
                  <a:pt x="0" y="0"/>
                </a:lnTo>
                <a:close/>
              </a:path>
            </a:pathLst>
          </a:custGeom>
          <a:blipFill>
            <a:blip r:embed="rId3"/>
            <a:stretch>
              <a:fillRect l="-70770" t="-61412" r="-35709" b="-37598"/>
            </a:stretch>
          </a:blipFill>
        </p:spPr>
      </p:sp>
      <p:sp>
        <p:nvSpPr>
          <p:cNvPr name="TextBox 4" id="4"/>
          <p:cNvSpPr txBox="true"/>
          <p:nvPr/>
        </p:nvSpPr>
        <p:spPr>
          <a:xfrm rot="0">
            <a:off x="1073032" y="1009650"/>
            <a:ext cx="7991921" cy="747141"/>
          </a:xfrm>
          <a:prstGeom prst="rect">
            <a:avLst/>
          </a:prstGeom>
        </p:spPr>
        <p:txBody>
          <a:bodyPr anchor="t" rtlCol="false" tIns="0" lIns="0" bIns="0" rIns="0">
            <a:spAutoFit/>
          </a:bodyPr>
          <a:lstStyle/>
          <a:p>
            <a:pPr algn="ctr">
              <a:lnSpc>
                <a:spcPts val="5952"/>
              </a:lnSpc>
              <a:spcBef>
                <a:spcPct val="0"/>
              </a:spcBef>
            </a:pPr>
            <a:r>
              <a:rPr lang="en-US" sz="4800">
                <a:solidFill>
                  <a:srgbClr val="F8DCBF"/>
                </a:solidFill>
                <a:latin typeface="Glacial Indifference Bold"/>
              </a:rPr>
              <a:t>Mathematics and Numeracy</a:t>
            </a:r>
          </a:p>
        </p:txBody>
      </p:sp>
      <p:sp>
        <p:nvSpPr>
          <p:cNvPr name="TextBox 5" id="5"/>
          <p:cNvSpPr txBox="true"/>
          <p:nvPr/>
        </p:nvSpPr>
        <p:spPr>
          <a:xfrm rot="0">
            <a:off x="2972991" y="8760904"/>
            <a:ext cx="4341019" cy="747141"/>
          </a:xfrm>
          <a:prstGeom prst="rect">
            <a:avLst/>
          </a:prstGeom>
        </p:spPr>
        <p:txBody>
          <a:bodyPr anchor="t" rtlCol="false" tIns="0" lIns="0" bIns="0" rIns="0">
            <a:spAutoFit/>
          </a:bodyPr>
          <a:lstStyle/>
          <a:p>
            <a:pPr algn="ctr">
              <a:lnSpc>
                <a:spcPts val="5952"/>
              </a:lnSpc>
              <a:spcBef>
                <a:spcPct val="0"/>
              </a:spcBef>
            </a:pPr>
            <a:r>
              <a:rPr lang="en-US" sz="4800">
                <a:solidFill>
                  <a:srgbClr val="F8DCBF"/>
                </a:solidFill>
                <a:latin typeface="Glacial Indifference Bold"/>
              </a:rPr>
              <a:t>Expressive Arts</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435309" y="2990546"/>
            <a:ext cx="9416382" cy="5607013"/>
          </a:xfrm>
          <a:custGeom>
            <a:avLst/>
            <a:gdLst/>
            <a:ahLst/>
            <a:cxnLst/>
            <a:rect r="r" b="b" t="t" l="l"/>
            <a:pathLst>
              <a:path h="5607013" w="9416382">
                <a:moveTo>
                  <a:pt x="0" y="0"/>
                </a:moveTo>
                <a:lnTo>
                  <a:pt x="9416382" y="0"/>
                </a:lnTo>
                <a:lnTo>
                  <a:pt x="9416382" y="5607013"/>
                </a:lnTo>
                <a:lnTo>
                  <a:pt x="0" y="5607013"/>
                </a:lnTo>
                <a:lnTo>
                  <a:pt x="0" y="0"/>
                </a:lnTo>
                <a:close/>
              </a:path>
            </a:pathLst>
          </a:custGeom>
          <a:blipFill>
            <a:blip r:embed="rId2"/>
            <a:stretch>
              <a:fillRect l="-72663" t="-60434" r="-37011" b="-37637"/>
            </a:stretch>
          </a:blipFill>
        </p:spPr>
      </p:sp>
      <p:sp>
        <p:nvSpPr>
          <p:cNvPr name="Freeform 3" id="3"/>
          <p:cNvSpPr/>
          <p:nvPr/>
        </p:nvSpPr>
        <p:spPr>
          <a:xfrm flipH="false" flipV="false" rot="0">
            <a:off x="0" y="15692202"/>
            <a:ext cx="10287000" cy="2738914"/>
          </a:xfrm>
          <a:custGeom>
            <a:avLst/>
            <a:gdLst/>
            <a:ahLst/>
            <a:cxnLst/>
            <a:rect r="r" b="b" t="t" l="l"/>
            <a:pathLst>
              <a:path h="2738914" w="10287000">
                <a:moveTo>
                  <a:pt x="0" y="0"/>
                </a:moveTo>
                <a:lnTo>
                  <a:pt x="10287000" y="0"/>
                </a:lnTo>
                <a:lnTo>
                  <a:pt x="10287000" y="2738913"/>
                </a:lnTo>
                <a:lnTo>
                  <a:pt x="0" y="2738913"/>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2022016" y="1702744"/>
            <a:ext cx="6242968" cy="1499616"/>
          </a:xfrm>
          <a:prstGeom prst="rect">
            <a:avLst/>
          </a:prstGeom>
        </p:spPr>
        <p:txBody>
          <a:bodyPr anchor="t" rtlCol="false" tIns="0" lIns="0" bIns="0" rIns="0">
            <a:spAutoFit/>
          </a:bodyPr>
          <a:lstStyle/>
          <a:p>
            <a:pPr algn="ctr">
              <a:lnSpc>
                <a:spcPts val="5952"/>
              </a:lnSpc>
            </a:pPr>
            <a:r>
              <a:rPr lang="en-US" sz="4800">
                <a:solidFill>
                  <a:srgbClr val="F8DCBF"/>
                </a:solidFill>
                <a:latin typeface="Glacial Indifference Bold"/>
              </a:rPr>
              <a:t>Health and Well-Being</a:t>
            </a:r>
          </a:p>
          <a:p>
            <a:pPr algn="ctr">
              <a:lnSpc>
                <a:spcPts val="5952"/>
              </a:lnSpc>
              <a:spcBef>
                <a:spcPct val="0"/>
              </a:spcBef>
            </a:pPr>
          </a:p>
        </p:txBody>
      </p:sp>
      <p:sp>
        <p:nvSpPr>
          <p:cNvPr name="TextBox 5" id="5"/>
          <p:cNvSpPr txBox="true"/>
          <p:nvPr/>
        </p:nvSpPr>
        <p:spPr>
          <a:xfrm rot="0">
            <a:off x="435309" y="9972581"/>
            <a:ext cx="9258300" cy="5957316"/>
          </a:xfrm>
          <a:prstGeom prst="rect">
            <a:avLst/>
          </a:prstGeom>
        </p:spPr>
        <p:txBody>
          <a:bodyPr anchor="t" rtlCol="false" tIns="0" lIns="0" bIns="0" rIns="0">
            <a:spAutoFit/>
          </a:bodyPr>
          <a:lstStyle/>
          <a:p>
            <a:pPr algn="ctr">
              <a:lnSpc>
                <a:spcPts val="5952"/>
              </a:lnSpc>
              <a:spcBef>
                <a:spcPct val="0"/>
              </a:spcBef>
            </a:pPr>
            <a:r>
              <a:rPr lang="en-US" sz="4800">
                <a:solidFill>
                  <a:srgbClr val="F8DCBF"/>
                </a:solidFill>
                <a:latin typeface="Glacial Indifference"/>
              </a:rPr>
              <a:t>Learning Beyond the Classroom</a:t>
            </a:r>
          </a:p>
          <a:p>
            <a:pPr algn="ctr">
              <a:lnSpc>
                <a:spcPts val="3968"/>
              </a:lnSpc>
              <a:spcBef>
                <a:spcPct val="0"/>
              </a:spcBef>
            </a:pPr>
          </a:p>
          <a:p>
            <a:pPr algn="ctr">
              <a:lnSpc>
                <a:spcPts val="3968"/>
              </a:lnSpc>
              <a:spcBef>
                <a:spcPct val="0"/>
              </a:spcBef>
            </a:pPr>
            <a:r>
              <a:rPr lang="en-US" sz="3200">
                <a:solidFill>
                  <a:srgbClr val="F8DCBF"/>
                </a:solidFill>
                <a:latin typeface="Glacial Indifference"/>
              </a:rPr>
              <a:t>We embrace authentic learning experiences that extend beyond the classroom walls. From field trips and community projects to partnerships with local businesses and cultural organizations, we provide opportunities for students to apply their knowledge in real-world contexts.</a:t>
            </a:r>
          </a:p>
          <a:p>
            <a:pPr algn="ctr">
              <a:lnSpc>
                <a:spcPts val="3968"/>
              </a:lnSpc>
              <a:spcBef>
                <a:spcPct val="0"/>
              </a:spcBef>
            </a:pPr>
          </a:p>
          <a:p>
            <a:pPr algn="ctr">
              <a:lnSpc>
                <a:spcPts val="3968"/>
              </a:lnSpc>
              <a:spcBef>
                <a:spcPct val="0"/>
              </a:spcBef>
            </a:pPr>
          </a:p>
          <a:p>
            <a:pPr algn="ctr">
              <a:lnSpc>
                <a:spcPts val="5952"/>
              </a:lnSpc>
              <a:spcBef>
                <a:spcPct val="0"/>
              </a:spcBef>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8455173" y="141266"/>
            <a:ext cx="1606255" cy="1774867"/>
          </a:xfrm>
          <a:custGeom>
            <a:avLst/>
            <a:gdLst/>
            <a:ahLst/>
            <a:cxnLst/>
            <a:rect r="r" b="b" t="t" l="l"/>
            <a:pathLst>
              <a:path h="1774867" w="1606255">
                <a:moveTo>
                  <a:pt x="0" y="0"/>
                </a:moveTo>
                <a:lnTo>
                  <a:pt x="1606254" y="0"/>
                </a:lnTo>
                <a:lnTo>
                  <a:pt x="1606254" y="1774868"/>
                </a:lnTo>
                <a:lnTo>
                  <a:pt x="0" y="17748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3243" y="14893290"/>
            <a:ext cx="10253757" cy="3394710"/>
          </a:xfrm>
          <a:custGeom>
            <a:avLst/>
            <a:gdLst/>
            <a:ahLst/>
            <a:cxnLst/>
            <a:rect r="r" b="b" t="t" l="l"/>
            <a:pathLst>
              <a:path h="3394710" w="10253757">
                <a:moveTo>
                  <a:pt x="0" y="0"/>
                </a:moveTo>
                <a:lnTo>
                  <a:pt x="10253757" y="0"/>
                </a:lnTo>
                <a:lnTo>
                  <a:pt x="10253757" y="3394710"/>
                </a:lnTo>
                <a:lnTo>
                  <a:pt x="0" y="3394710"/>
                </a:lnTo>
                <a:lnTo>
                  <a:pt x="0" y="0"/>
                </a:lnTo>
                <a:close/>
              </a:path>
            </a:pathLst>
          </a:custGeom>
          <a:blipFill>
            <a:blip r:embed="rId4"/>
            <a:stretch>
              <a:fillRect l="0" t="-12298" r="0" b="-12298"/>
            </a:stretch>
          </a:blipFill>
        </p:spPr>
      </p:sp>
      <p:sp>
        <p:nvSpPr>
          <p:cNvPr name="TextBox 4" id="4"/>
          <p:cNvSpPr txBox="true"/>
          <p:nvPr/>
        </p:nvSpPr>
        <p:spPr>
          <a:xfrm rot="0">
            <a:off x="514350" y="2307313"/>
            <a:ext cx="9258300" cy="10657205"/>
          </a:xfrm>
          <a:prstGeom prst="rect">
            <a:avLst/>
          </a:prstGeom>
        </p:spPr>
        <p:txBody>
          <a:bodyPr anchor="t" rtlCol="false" tIns="0" lIns="0" bIns="0" rIns="0">
            <a:spAutoFit/>
          </a:bodyPr>
          <a:lstStyle/>
          <a:p>
            <a:pPr algn="ctr">
              <a:lnSpc>
                <a:spcPts val="5952"/>
              </a:lnSpc>
            </a:pPr>
          </a:p>
          <a:p>
            <a:pPr algn="ctr">
              <a:lnSpc>
                <a:spcPts val="3968"/>
              </a:lnSpc>
              <a:spcBef>
                <a:spcPct val="0"/>
              </a:spcBef>
            </a:pPr>
            <a:r>
              <a:rPr lang="en-US" sz="3200">
                <a:solidFill>
                  <a:srgbClr val="F8DCBF"/>
                </a:solidFill>
                <a:latin typeface="Glacial Indifference"/>
              </a:rPr>
              <a:t>Our school curriculum is more than just a set of subjects and topics. It's a journey of discovery, exploration, and empowerment. We believe that every learner can thrive when equipped with the knowledge, skills, and values outlined in the Curriculum for Wales. By embracing the Four Purposes, we aim to prepare our students to become well-rounded individuals who are ready to make a positive difference in the world.</a:t>
            </a:r>
          </a:p>
          <a:p>
            <a:pPr algn="ctr">
              <a:lnSpc>
                <a:spcPts val="3968"/>
              </a:lnSpc>
              <a:spcBef>
                <a:spcPct val="0"/>
              </a:spcBef>
            </a:pPr>
          </a:p>
          <a:p>
            <a:pPr algn="ctr">
              <a:lnSpc>
                <a:spcPts val="3968"/>
              </a:lnSpc>
              <a:spcBef>
                <a:spcPct val="0"/>
              </a:spcBef>
            </a:pPr>
            <a:r>
              <a:rPr lang="en-US" sz="3200">
                <a:solidFill>
                  <a:srgbClr val="F8DCBF"/>
                </a:solidFill>
                <a:latin typeface="Glacial Indifference"/>
              </a:rPr>
              <a:t>We acknowledge the vital role of families and the community in our learners success. We build strong partnerships, fostering open communication and work together to ensure every child thrives.</a:t>
            </a:r>
          </a:p>
          <a:p>
            <a:pPr algn="ctr">
              <a:lnSpc>
                <a:spcPts val="3968"/>
              </a:lnSpc>
              <a:spcBef>
                <a:spcPct val="0"/>
              </a:spcBef>
            </a:pPr>
          </a:p>
          <a:p>
            <a:pPr algn="ctr">
              <a:lnSpc>
                <a:spcPts val="3968"/>
              </a:lnSpc>
              <a:spcBef>
                <a:spcPct val="0"/>
              </a:spcBef>
            </a:pPr>
            <a:r>
              <a:rPr lang="en-US" sz="3200">
                <a:solidFill>
                  <a:srgbClr val="F8DCBF"/>
                </a:solidFill>
                <a:latin typeface="Glacial Indifference"/>
              </a:rPr>
              <a:t>At St.Illtyd’s Primary School, we are dedicated to providing a dynamic and transformative learning environment that empowers our learners to become successful, well-rounded individuals, ready to contribute positively to Wales and the world.</a:t>
            </a:r>
          </a:p>
        </p:txBody>
      </p:sp>
      <p:sp>
        <p:nvSpPr>
          <p:cNvPr name="TextBox 5" id="5"/>
          <p:cNvSpPr txBox="true"/>
          <p:nvPr/>
        </p:nvSpPr>
        <p:spPr>
          <a:xfrm rot="0">
            <a:off x="2673426" y="1000125"/>
            <a:ext cx="4493419" cy="1125474"/>
          </a:xfrm>
          <a:prstGeom prst="rect">
            <a:avLst/>
          </a:prstGeom>
        </p:spPr>
        <p:txBody>
          <a:bodyPr anchor="t" rtlCol="false" tIns="0" lIns="0" bIns="0" rIns="0">
            <a:spAutoFit/>
          </a:bodyPr>
          <a:lstStyle/>
          <a:p>
            <a:pPr algn="ctr">
              <a:lnSpc>
                <a:spcPts val="8928"/>
              </a:lnSpc>
              <a:spcBef>
                <a:spcPct val="0"/>
              </a:spcBef>
            </a:pPr>
            <a:r>
              <a:rPr lang="en-US" sz="7200">
                <a:solidFill>
                  <a:srgbClr val="F8DCBF"/>
                </a:solidFill>
                <a:latin typeface="Glacial Indifference"/>
              </a:rPr>
              <a:t>In Summary</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1415311" y="190736"/>
            <a:ext cx="6558811" cy="1419088"/>
          </a:xfrm>
          <a:custGeom>
            <a:avLst/>
            <a:gdLst/>
            <a:ahLst/>
            <a:cxnLst/>
            <a:rect r="r" b="b" t="t" l="l"/>
            <a:pathLst>
              <a:path h="1419088" w="6558811">
                <a:moveTo>
                  <a:pt x="0" y="0"/>
                </a:moveTo>
                <a:lnTo>
                  <a:pt x="6558811" y="0"/>
                </a:lnTo>
                <a:lnTo>
                  <a:pt x="6558811" y="1419088"/>
                </a:lnTo>
                <a:lnTo>
                  <a:pt x="0" y="1419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3" id="3"/>
          <p:cNvSpPr txBox="true"/>
          <p:nvPr/>
        </p:nvSpPr>
        <p:spPr>
          <a:xfrm rot="0">
            <a:off x="695846" y="2351404"/>
            <a:ext cx="8895308" cy="1125474"/>
          </a:xfrm>
          <a:prstGeom prst="rect">
            <a:avLst/>
          </a:prstGeom>
        </p:spPr>
        <p:txBody>
          <a:bodyPr anchor="t" rtlCol="false" tIns="0" lIns="0" bIns="0" rIns="0">
            <a:spAutoFit/>
          </a:bodyPr>
          <a:lstStyle/>
          <a:p>
            <a:pPr algn="ctr">
              <a:lnSpc>
                <a:spcPts val="8928"/>
              </a:lnSpc>
              <a:spcBef>
                <a:spcPct val="0"/>
              </a:spcBef>
            </a:pPr>
            <a:r>
              <a:rPr lang="en-US" sz="7200">
                <a:solidFill>
                  <a:srgbClr val="F8DCBF"/>
                </a:solidFill>
                <a:latin typeface="Glacial Indifference"/>
              </a:rPr>
              <a:t>Our Vision and Mission</a:t>
            </a:r>
          </a:p>
        </p:txBody>
      </p:sp>
      <p:sp>
        <p:nvSpPr>
          <p:cNvPr name="TextBox 4" id="4"/>
          <p:cNvSpPr txBox="true"/>
          <p:nvPr/>
        </p:nvSpPr>
        <p:spPr>
          <a:xfrm rot="0">
            <a:off x="642174" y="5110628"/>
            <a:ext cx="9002652" cy="8908669"/>
          </a:xfrm>
          <a:prstGeom prst="rect">
            <a:avLst/>
          </a:prstGeom>
        </p:spPr>
        <p:txBody>
          <a:bodyPr anchor="t" rtlCol="false" tIns="0" lIns="0" bIns="0" rIns="0">
            <a:spAutoFit/>
          </a:bodyPr>
          <a:lstStyle/>
          <a:p>
            <a:pPr algn="ctr">
              <a:lnSpc>
                <a:spcPts val="3968"/>
              </a:lnSpc>
            </a:pPr>
            <a:r>
              <a:rPr lang="en-US" sz="3200">
                <a:solidFill>
                  <a:srgbClr val="F8DCBF"/>
                </a:solidFill>
                <a:latin typeface="Glacial Indifference"/>
              </a:rPr>
              <a:t>Our mission statement is that we, here at St Illtyd's, will always aim to be our </a:t>
            </a:r>
            <a:r>
              <a:rPr lang="en-US" sz="3200">
                <a:solidFill>
                  <a:srgbClr val="F8DCBF"/>
                </a:solidFill>
                <a:latin typeface="Glacial Indifference Bold"/>
              </a:rPr>
              <a:t>BEST</a:t>
            </a:r>
            <a:r>
              <a:rPr lang="en-US" sz="3200">
                <a:solidFill>
                  <a:srgbClr val="F8DCBF"/>
                </a:solidFill>
                <a:latin typeface="Glacial Indifference"/>
              </a:rPr>
              <a:t>...</a:t>
            </a:r>
          </a:p>
          <a:p>
            <a:pPr algn="ctr">
              <a:lnSpc>
                <a:spcPts val="3968"/>
              </a:lnSpc>
            </a:pPr>
          </a:p>
          <a:p>
            <a:pPr algn="ctr">
              <a:lnSpc>
                <a:spcPts val="3968"/>
              </a:lnSpc>
            </a:pPr>
            <a:r>
              <a:rPr lang="en-US" sz="3200">
                <a:solidFill>
                  <a:srgbClr val="F8DCBF"/>
                </a:solidFill>
                <a:latin typeface="Glacial Indifference Bold"/>
              </a:rPr>
              <a:t>Believe - </a:t>
            </a:r>
            <a:r>
              <a:rPr lang="en-US" sz="3200">
                <a:solidFill>
                  <a:srgbClr val="F8DCBF"/>
                </a:solidFill>
                <a:latin typeface="Glacial Indifference"/>
              </a:rPr>
              <a:t>We</a:t>
            </a:r>
            <a:r>
              <a:rPr lang="en-US" sz="3200">
                <a:solidFill>
                  <a:srgbClr val="F8DCBF"/>
                </a:solidFill>
                <a:latin typeface="Glacial Indifference Bold"/>
              </a:rPr>
              <a:t> </a:t>
            </a:r>
            <a:r>
              <a:rPr lang="en-US" sz="3200">
                <a:solidFill>
                  <a:srgbClr val="F8DCBF"/>
                </a:solidFill>
                <a:latin typeface="Glacial Indifference"/>
              </a:rPr>
              <a:t>should </a:t>
            </a:r>
            <a:r>
              <a:rPr lang="en-US" sz="3200">
                <a:solidFill>
                  <a:srgbClr val="F8DCBF"/>
                </a:solidFill>
                <a:latin typeface="Glacial Indifference Bold"/>
              </a:rPr>
              <a:t>‘Believe’</a:t>
            </a:r>
            <a:r>
              <a:rPr lang="en-US" sz="3200">
                <a:solidFill>
                  <a:srgbClr val="F8DCBF"/>
                </a:solidFill>
                <a:latin typeface="Glacial Indifference"/>
              </a:rPr>
              <a:t> in ourselves and each other.</a:t>
            </a:r>
          </a:p>
          <a:p>
            <a:pPr algn="ctr">
              <a:lnSpc>
                <a:spcPts val="3968"/>
              </a:lnSpc>
            </a:pPr>
            <a:r>
              <a:rPr lang="en-US" sz="3200">
                <a:solidFill>
                  <a:srgbClr val="F8DCBF"/>
                </a:solidFill>
                <a:latin typeface="Glacial Indifference"/>
              </a:rPr>
              <a:t> </a:t>
            </a:r>
          </a:p>
          <a:p>
            <a:pPr algn="ctr">
              <a:lnSpc>
                <a:spcPts val="3968"/>
              </a:lnSpc>
            </a:pPr>
            <a:r>
              <a:rPr lang="en-US" sz="3200">
                <a:solidFill>
                  <a:srgbClr val="F8DCBF"/>
                </a:solidFill>
                <a:latin typeface="Glacial Indifference Bold"/>
              </a:rPr>
              <a:t>Enrich - </a:t>
            </a:r>
            <a:r>
              <a:rPr lang="en-US" sz="3200">
                <a:solidFill>
                  <a:srgbClr val="F8DCBF"/>
                </a:solidFill>
                <a:latin typeface="Glacial Indifference"/>
              </a:rPr>
              <a:t>We need to be immersed and </a:t>
            </a:r>
            <a:r>
              <a:rPr lang="en-US" sz="3200">
                <a:solidFill>
                  <a:srgbClr val="F8DCBF"/>
                </a:solidFill>
                <a:latin typeface="Glacial Indifference Bold"/>
              </a:rPr>
              <a:t>‘Enriched’</a:t>
            </a:r>
            <a:r>
              <a:rPr lang="en-US" sz="3200">
                <a:solidFill>
                  <a:srgbClr val="F8DCBF"/>
                </a:solidFill>
                <a:latin typeface="Glacial Indifference"/>
              </a:rPr>
              <a:t> in our daily lives and in our learning. </a:t>
            </a:r>
          </a:p>
          <a:p>
            <a:pPr algn="ctr">
              <a:lnSpc>
                <a:spcPts val="3968"/>
              </a:lnSpc>
            </a:pPr>
          </a:p>
          <a:p>
            <a:pPr algn="ctr">
              <a:lnSpc>
                <a:spcPts val="3968"/>
              </a:lnSpc>
            </a:pPr>
            <a:r>
              <a:rPr lang="en-US" sz="3200">
                <a:solidFill>
                  <a:srgbClr val="F8DCBF"/>
                </a:solidFill>
                <a:latin typeface="Glacial Indifference Bold"/>
              </a:rPr>
              <a:t>Succeed - </a:t>
            </a:r>
            <a:r>
              <a:rPr lang="en-US" sz="3200">
                <a:solidFill>
                  <a:srgbClr val="F8DCBF"/>
                </a:solidFill>
                <a:latin typeface="Glacial Indifference"/>
              </a:rPr>
              <a:t>We want all of our children and staff to </a:t>
            </a:r>
            <a:r>
              <a:rPr lang="en-US" sz="3200">
                <a:solidFill>
                  <a:srgbClr val="F8DCBF"/>
                </a:solidFill>
                <a:latin typeface="Glacial Indifference Bold"/>
              </a:rPr>
              <a:t>‘Succeed’.</a:t>
            </a:r>
            <a:r>
              <a:rPr lang="en-US" sz="3200">
                <a:solidFill>
                  <a:srgbClr val="F8DCBF"/>
                </a:solidFill>
                <a:latin typeface="Glacial Indifference"/>
              </a:rPr>
              <a:t> </a:t>
            </a:r>
          </a:p>
          <a:p>
            <a:pPr algn="ctr">
              <a:lnSpc>
                <a:spcPts val="3968"/>
              </a:lnSpc>
            </a:pPr>
          </a:p>
          <a:p>
            <a:pPr algn="ctr">
              <a:lnSpc>
                <a:spcPts val="3968"/>
              </a:lnSpc>
            </a:pPr>
            <a:r>
              <a:rPr lang="en-US" sz="3200">
                <a:solidFill>
                  <a:srgbClr val="F8DCBF"/>
                </a:solidFill>
                <a:latin typeface="Glacial Indifference Bold"/>
              </a:rPr>
              <a:t>Together</a:t>
            </a:r>
            <a:r>
              <a:rPr lang="en-US" sz="3200">
                <a:solidFill>
                  <a:srgbClr val="F8DCBF"/>
                </a:solidFill>
                <a:latin typeface="Glacial Indifference"/>
              </a:rPr>
              <a:t> - We believe in working </a:t>
            </a:r>
            <a:r>
              <a:rPr lang="en-US" sz="3200">
                <a:solidFill>
                  <a:srgbClr val="F8DCBF"/>
                </a:solidFill>
                <a:latin typeface="Glacial Indifference Bold"/>
              </a:rPr>
              <a:t>‘Together’</a:t>
            </a:r>
            <a:r>
              <a:rPr lang="en-US" sz="3200">
                <a:solidFill>
                  <a:srgbClr val="F8DCBF"/>
                </a:solidFill>
                <a:latin typeface="Glacial Indifference"/>
              </a:rPr>
              <a:t>, staff, children, parents, Governors and the local community, to achieve our best.</a:t>
            </a:r>
          </a:p>
          <a:p>
            <a:pPr algn="ctr">
              <a:lnSpc>
                <a:spcPts val="3968"/>
              </a:lnSpc>
            </a:pPr>
          </a:p>
          <a:p>
            <a:pPr algn="ctr">
              <a:lnSpc>
                <a:spcPts val="3968"/>
              </a:lnSpc>
              <a:spcBef>
                <a:spcPct val="0"/>
              </a:spcBef>
            </a:pPr>
            <a:r>
              <a:rPr lang="en-US" sz="3200">
                <a:solidFill>
                  <a:srgbClr val="F8DCBF"/>
                </a:solidFill>
                <a:latin typeface="Glacial Indifference"/>
              </a:rPr>
              <a:t>This has been agreed by all staff, learners and key stakeholders.</a:t>
            </a:r>
          </a:p>
        </p:txBody>
      </p:sp>
      <p:sp>
        <p:nvSpPr>
          <p:cNvPr name="Freeform 5" id="5"/>
          <p:cNvSpPr/>
          <p:nvPr/>
        </p:nvSpPr>
        <p:spPr>
          <a:xfrm flipH="false" flipV="false" rot="0">
            <a:off x="5143500" y="190736"/>
            <a:ext cx="6558811" cy="1419088"/>
          </a:xfrm>
          <a:custGeom>
            <a:avLst/>
            <a:gdLst/>
            <a:ahLst/>
            <a:cxnLst/>
            <a:rect r="r" b="b" t="t" l="l"/>
            <a:pathLst>
              <a:path h="1419088" w="6558811">
                <a:moveTo>
                  <a:pt x="0" y="0"/>
                </a:moveTo>
                <a:lnTo>
                  <a:pt x="6558811" y="0"/>
                </a:lnTo>
                <a:lnTo>
                  <a:pt x="6558811" y="1419088"/>
                </a:lnTo>
                <a:lnTo>
                  <a:pt x="0" y="141908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3393478" y="15367217"/>
            <a:ext cx="3500045" cy="1185682"/>
          </a:xfrm>
          <a:custGeom>
            <a:avLst/>
            <a:gdLst/>
            <a:ahLst/>
            <a:cxnLst/>
            <a:rect r="r" b="b" t="t" l="l"/>
            <a:pathLst>
              <a:path h="1185682" w="3500045">
                <a:moveTo>
                  <a:pt x="0" y="0"/>
                </a:moveTo>
                <a:lnTo>
                  <a:pt x="3500044" y="0"/>
                </a:lnTo>
                <a:lnTo>
                  <a:pt x="3500044" y="1185683"/>
                </a:lnTo>
                <a:lnTo>
                  <a:pt x="0" y="1185683"/>
                </a:lnTo>
                <a:lnTo>
                  <a:pt x="0" y="0"/>
                </a:lnTo>
                <a:close/>
              </a:path>
            </a:pathLst>
          </a:custGeom>
          <a:blipFill>
            <a:blip r:embed="rId2"/>
            <a:stretch>
              <a:fillRect l="-50639" t="-64509" r="-51840" b="-171699"/>
            </a:stretch>
          </a:blipFill>
        </p:spPr>
      </p:sp>
      <p:sp>
        <p:nvSpPr>
          <p:cNvPr name="Freeform 3" id="3"/>
          <p:cNvSpPr/>
          <p:nvPr/>
        </p:nvSpPr>
        <p:spPr>
          <a:xfrm flipH="false" flipV="false" rot="0">
            <a:off x="522421" y="13453449"/>
            <a:ext cx="3500045" cy="1199394"/>
          </a:xfrm>
          <a:custGeom>
            <a:avLst/>
            <a:gdLst/>
            <a:ahLst/>
            <a:cxnLst/>
            <a:rect r="r" b="b" t="t" l="l"/>
            <a:pathLst>
              <a:path h="1199394" w="3500045">
                <a:moveTo>
                  <a:pt x="0" y="0"/>
                </a:moveTo>
                <a:lnTo>
                  <a:pt x="3500044" y="0"/>
                </a:lnTo>
                <a:lnTo>
                  <a:pt x="3500044" y="1199393"/>
                </a:lnTo>
                <a:lnTo>
                  <a:pt x="0" y="1199393"/>
                </a:lnTo>
                <a:lnTo>
                  <a:pt x="0" y="0"/>
                </a:lnTo>
                <a:close/>
              </a:path>
            </a:pathLst>
          </a:custGeom>
          <a:blipFill>
            <a:blip r:embed="rId3"/>
            <a:stretch>
              <a:fillRect l="-51327" t="-61830" r="-52951" b="-173487"/>
            </a:stretch>
          </a:blipFill>
        </p:spPr>
      </p:sp>
      <p:sp>
        <p:nvSpPr>
          <p:cNvPr name="Freeform 4" id="4"/>
          <p:cNvSpPr/>
          <p:nvPr/>
        </p:nvSpPr>
        <p:spPr>
          <a:xfrm flipH="false" flipV="false" rot="0">
            <a:off x="522421" y="9570493"/>
            <a:ext cx="3500045" cy="1149697"/>
          </a:xfrm>
          <a:custGeom>
            <a:avLst/>
            <a:gdLst/>
            <a:ahLst/>
            <a:cxnLst/>
            <a:rect r="r" b="b" t="t" l="l"/>
            <a:pathLst>
              <a:path h="1149697" w="3500045">
                <a:moveTo>
                  <a:pt x="0" y="0"/>
                </a:moveTo>
                <a:lnTo>
                  <a:pt x="3500044" y="0"/>
                </a:lnTo>
                <a:lnTo>
                  <a:pt x="3500044" y="1149697"/>
                </a:lnTo>
                <a:lnTo>
                  <a:pt x="0" y="1149697"/>
                </a:lnTo>
                <a:lnTo>
                  <a:pt x="0" y="0"/>
                </a:lnTo>
                <a:close/>
              </a:path>
            </a:pathLst>
          </a:custGeom>
          <a:blipFill>
            <a:blip r:embed="rId4"/>
            <a:stretch>
              <a:fillRect l="-51164" t="-67473" r="-51829" b="-180139"/>
            </a:stretch>
          </a:blipFill>
        </p:spPr>
      </p:sp>
      <p:sp>
        <p:nvSpPr>
          <p:cNvPr name="Freeform 5" id="5"/>
          <p:cNvSpPr/>
          <p:nvPr/>
        </p:nvSpPr>
        <p:spPr>
          <a:xfrm flipH="false" flipV="false" rot="0">
            <a:off x="5834196" y="13512411"/>
            <a:ext cx="3384426" cy="1081468"/>
          </a:xfrm>
          <a:custGeom>
            <a:avLst/>
            <a:gdLst/>
            <a:ahLst/>
            <a:cxnLst/>
            <a:rect r="r" b="b" t="t" l="l"/>
            <a:pathLst>
              <a:path h="1081468" w="3384426">
                <a:moveTo>
                  <a:pt x="0" y="0"/>
                </a:moveTo>
                <a:lnTo>
                  <a:pt x="3384426" y="0"/>
                </a:lnTo>
                <a:lnTo>
                  <a:pt x="3384426" y="1081468"/>
                </a:lnTo>
                <a:lnTo>
                  <a:pt x="0" y="1081468"/>
                </a:lnTo>
                <a:lnTo>
                  <a:pt x="0" y="0"/>
                </a:lnTo>
                <a:close/>
              </a:path>
            </a:pathLst>
          </a:custGeom>
          <a:blipFill>
            <a:blip r:embed="rId5"/>
            <a:stretch>
              <a:fillRect l="-51164" t="-69361" r="-51829" b="-187974"/>
            </a:stretch>
          </a:blipFill>
        </p:spPr>
      </p:sp>
      <p:sp>
        <p:nvSpPr>
          <p:cNvPr name="Freeform 6" id="6"/>
          <p:cNvSpPr/>
          <p:nvPr/>
        </p:nvSpPr>
        <p:spPr>
          <a:xfrm flipH="false" flipV="false" rot="0">
            <a:off x="5834196" y="9536678"/>
            <a:ext cx="3424104" cy="1183512"/>
          </a:xfrm>
          <a:custGeom>
            <a:avLst/>
            <a:gdLst/>
            <a:ahLst/>
            <a:cxnLst/>
            <a:rect r="r" b="b" t="t" l="l"/>
            <a:pathLst>
              <a:path h="1183512" w="3424104">
                <a:moveTo>
                  <a:pt x="0" y="0"/>
                </a:moveTo>
                <a:lnTo>
                  <a:pt x="3424104" y="0"/>
                </a:lnTo>
                <a:lnTo>
                  <a:pt x="3424104" y="1183512"/>
                </a:lnTo>
                <a:lnTo>
                  <a:pt x="0" y="1183512"/>
                </a:lnTo>
                <a:lnTo>
                  <a:pt x="0" y="0"/>
                </a:lnTo>
                <a:close/>
              </a:path>
            </a:pathLst>
          </a:custGeom>
          <a:blipFill>
            <a:blip r:embed="rId6"/>
            <a:stretch>
              <a:fillRect l="-50963" t="-60403" r="-53269" b="-171967"/>
            </a:stretch>
          </a:blipFill>
        </p:spPr>
      </p:sp>
      <p:sp>
        <p:nvSpPr>
          <p:cNvPr name="Freeform 7" id="7"/>
          <p:cNvSpPr/>
          <p:nvPr/>
        </p:nvSpPr>
        <p:spPr>
          <a:xfrm flipH="false" flipV="false" rot="0">
            <a:off x="3289382" y="11436976"/>
            <a:ext cx="3546331" cy="1149697"/>
          </a:xfrm>
          <a:custGeom>
            <a:avLst/>
            <a:gdLst/>
            <a:ahLst/>
            <a:cxnLst/>
            <a:rect r="r" b="b" t="t" l="l"/>
            <a:pathLst>
              <a:path h="1149697" w="3546331">
                <a:moveTo>
                  <a:pt x="0" y="0"/>
                </a:moveTo>
                <a:lnTo>
                  <a:pt x="3546331" y="0"/>
                </a:lnTo>
                <a:lnTo>
                  <a:pt x="3546331" y="1149698"/>
                </a:lnTo>
                <a:lnTo>
                  <a:pt x="0" y="1149698"/>
                </a:lnTo>
                <a:lnTo>
                  <a:pt x="0" y="0"/>
                </a:lnTo>
                <a:close/>
              </a:path>
            </a:pathLst>
          </a:custGeom>
          <a:blipFill>
            <a:blip r:embed="rId7"/>
            <a:stretch>
              <a:fillRect l="-52715" t="-71060" r="-54135" b="-187841"/>
            </a:stretch>
          </a:blipFill>
        </p:spPr>
      </p:sp>
      <p:sp>
        <p:nvSpPr>
          <p:cNvPr name="TextBox 8" id="8"/>
          <p:cNvSpPr txBox="true"/>
          <p:nvPr/>
        </p:nvSpPr>
        <p:spPr>
          <a:xfrm rot="0">
            <a:off x="522421" y="2227272"/>
            <a:ext cx="9096473" cy="8413369"/>
          </a:xfrm>
          <a:prstGeom prst="rect">
            <a:avLst/>
          </a:prstGeom>
        </p:spPr>
        <p:txBody>
          <a:bodyPr anchor="t" rtlCol="false" tIns="0" lIns="0" bIns="0" rIns="0">
            <a:spAutoFit/>
          </a:bodyPr>
          <a:lstStyle/>
          <a:p>
            <a:pPr algn="ctr">
              <a:lnSpc>
                <a:spcPts val="3968"/>
              </a:lnSpc>
            </a:pPr>
          </a:p>
          <a:p>
            <a:pPr algn="ctr">
              <a:lnSpc>
                <a:spcPts val="3968"/>
              </a:lnSpc>
            </a:pPr>
            <a:r>
              <a:rPr lang="en-US" sz="3200">
                <a:solidFill>
                  <a:srgbClr val="F8DCBF"/>
                </a:solidFill>
                <a:latin typeface="Glacial Indifference"/>
              </a:rPr>
              <a:t>When Creating our values, we asked our staff and families:</a:t>
            </a:r>
          </a:p>
          <a:p>
            <a:pPr algn="ctr">
              <a:lnSpc>
                <a:spcPts val="3968"/>
              </a:lnSpc>
            </a:pPr>
          </a:p>
          <a:p>
            <a:pPr algn="ctr">
              <a:lnSpc>
                <a:spcPts val="3968"/>
              </a:lnSpc>
            </a:pPr>
          </a:p>
          <a:p>
            <a:pPr algn="ctr">
              <a:lnSpc>
                <a:spcPts val="3968"/>
              </a:lnSpc>
            </a:pPr>
            <a:r>
              <a:rPr lang="en-US" sz="3200">
                <a:solidFill>
                  <a:srgbClr val="FDFDFC"/>
                </a:solidFill>
                <a:latin typeface="Glacial Indifference Bold"/>
              </a:rPr>
              <a:t>“What are your hopes for your child during their time at St.Illtyd's?”</a:t>
            </a:r>
          </a:p>
          <a:p>
            <a:pPr algn="ctr">
              <a:lnSpc>
                <a:spcPts val="3968"/>
              </a:lnSpc>
            </a:pPr>
          </a:p>
          <a:p>
            <a:pPr algn="ctr">
              <a:lnSpc>
                <a:spcPts val="3968"/>
              </a:lnSpc>
            </a:pPr>
            <a:r>
              <a:rPr lang="en-US" sz="3200">
                <a:solidFill>
                  <a:srgbClr val="FDFDFC"/>
                </a:solidFill>
                <a:latin typeface="Glacial Indifference Bold"/>
              </a:rPr>
              <a:t>“What are your hopes for your child‘s future as they move to Secondary school and beyond?”</a:t>
            </a:r>
          </a:p>
          <a:p>
            <a:pPr algn="ctr">
              <a:lnSpc>
                <a:spcPts val="3968"/>
              </a:lnSpc>
            </a:pPr>
          </a:p>
          <a:p>
            <a:pPr algn="ctr">
              <a:lnSpc>
                <a:spcPts val="3968"/>
              </a:lnSpc>
            </a:pPr>
          </a:p>
          <a:p>
            <a:pPr algn="ctr">
              <a:lnSpc>
                <a:spcPts val="3968"/>
              </a:lnSpc>
            </a:pPr>
            <a:r>
              <a:rPr lang="en-US" sz="3200">
                <a:solidFill>
                  <a:srgbClr val="F8DCBF"/>
                </a:solidFill>
                <a:latin typeface="Glacial Indifference"/>
              </a:rPr>
              <a:t>From this feedback, we decided that these 6 Values would be central to our curriculum design.</a:t>
            </a:r>
          </a:p>
          <a:p>
            <a:pPr algn="ctr">
              <a:lnSpc>
                <a:spcPts val="3968"/>
              </a:lnSpc>
            </a:pPr>
          </a:p>
          <a:p>
            <a:pPr algn="ctr">
              <a:lnSpc>
                <a:spcPts val="3968"/>
              </a:lnSpc>
            </a:pPr>
          </a:p>
          <a:p>
            <a:pPr algn="ctr">
              <a:lnSpc>
                <a:spcPts val="3968"/>
              </a:lnSpc>
              <a:spcBef>
                <a:spcPct val="0"/>
              </a:spcBef>
            </a:pPr>
          </a:p>
        </p:txBody>
      </p:sp>
      <p:sp>
        <p:nvSpPr>
          <p:cNvPr name="Freeform 9" id="9"/>
          <p:cNvSpPr/>
          <p:nvPr/>
        </p:nvSpPr>
        <p:spPr>
          <a:xfrm flipH="false" flipV="false" rot="0">
            <a:off x="234969" y="4191031"/>
            <a:ext cx="9655157" cy="3625128"/>
          </a:xfrm>
          <a:custGeom>
            <a:avLst/>
            <a:gdLst/>
            <a:ahLst/>
            <a:cxnLst/>
            <a:rect r="r" b="b" t="t" l="l"/>
            <a:pathLst>
              <a:path h="3625128" w="9655157">
                <a:moveTo>
                  <a:pt x="0" y="0"/>
                </a:moveTo>
                <a:lnTo>
                  <a:pt x="9655157" y="0"/>
                </a:lnTo>
                <a:lnTo>
                  <a:pt x="9655157" y="3625127"/>
                </a:lnTo>
                <a:lnTo>
                  <a:pt x="0" y="3625127"/>
                </a:lnTo>
                <a:lnTo>
                  <a:pt x="0" y="0"/>
                </a:lnTo>
                <a:close/>
              </a:path>
            </a:pathLst>
          </a:custGeom>
          <a:blipFill>
            <a:blip r:embed="rId8">
              <a:extLst>
                <a:ext uri="{96DAC541-7B7A-43D3-8B79-37D633B846F1}">
                  <asvg:svgBlip xmlns:asvg="http://schemas.microsoft.com/office/drawing/2016/SVG/main" r:embed="rId9"/>
                </a:ext>
              </a:extLst>
            </a:blip>
            <a:stretch>
              <a:fillRect l="0" t="0" r="0" b="-21509"/>
            </a:stretch>
          </a:blipFill>
          <a:ln w="133350" cap="sq">
            <a:solidFill>
              <a:srgbClr val="FDFDFC"/>
            </a:solidFill>
            <a:prstDash val="solid"/>
            <a:miter/>
          </a:ln>
        </p:spPr>
      </p:sp>
      <p:sp>
        <p:nvSpPr>
          <p:cNvPr name="Freeform 10" id="10"/>
          <p:cNvSpPr/>
          <p:nvPr/>
        </p:nvSpPr>
        <p:spPr>
          <a:xfrm flipH="false" flipV="false" rot="0">
            <a:off x="6835713" y="15306130"/>
            <a:ext cx="3054413" cy="2981870"/>
          </a:xfrm>
          <a:custGeom>
            <a:avLst/>
            <a:gdLst/>
            <a:ahLst/>
            <a:cxnLst/>
            <a:rect r="r" b="b" t="t" l="l"/>
            <a:pathLst>
              <a:path h="2981870" w="3054413">
                <a:moveTo>
                  <a:pt x="0" y="0"/>
                </a:moveTo>
                <a:lnTo>
                  <a:pt x="3054413" y="0"/>
                </a:lnTo>
                <a:lnTo>
                  <a:pt x="3054413" y="2981870"/>
                </a:lnTo>
                <a:lnTo>
                  <a:pt x="0" y="2981870"/>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11" id="11"/>
          <p:cNvSpPr txBox="true"/>
          <p:nvPr/>
        </p:nvSpPr>
        <p:spPr>
          <a:xfrm rot="0">
            <a:off x="2966293" y="354986"/>
            <a:ext cx="4354413" cy="1125474"/>
          </a:xfrm>
          <a:prstGeom prst="rect">
            <a:avLst/>
          </a:prstGeom>
        </p:spPr>
        <p:txBody>
          <a:bodyPr anchor="t" rtlCol="false" tIns="0" lIns="0" bIns="0" rIns="0">
            <a:spAutoFit/>
          </a:bodyPr>
          <a:lstStyle/>
          <a:p>
            <a:pPr algn="ctr">
              <a:lnSpc>
                <a:spcPts val="8928"/>
              </a:lnSpc>
              <a:spcBef>
                <a:spcPct val="0"/>
              </a:spcBef>
            </a:pPr>
            <a:r>
              <a:rPr lang="en-US" sz="7200">
                <a:solidFill>
                  <a:srgbClr val="F8DCBF"/>
                </a:solidFill>
                <a:latin typeface="Glacial Indifference"/>
              </a:rPr>
              <a:t>Our Values</a:t>
            </a:r>
          </a:p>
        </p:txBody>
      </p:sp>
    </p:spTree>
  </p:cSld>
  <p:clrMapOvr>
    <a:masterClrMapping/>
  </p:clrMapOvr>
</p:sld>
</file>

<file path=ppt/slides/slide4.xml><?xml version="1.0" encoding="utf-8"?>
<p:sld xmlns:p="http://schemas.openxmlformats.org/presentationml/2006/main" xmlns:a="http://schemas.openxmlformats.org/drawingml/2006/main">
  <p:cSld>
    <p:bg>
      <p:bgPr>
        <a:solidFill>
          <a:srgbClr val="001F3D"/>
        </a:solidFill>
      </p:bgPr>
    </p:bg>
    <p:spTree>
      <p:nvGrpSpPr>
        <p:cNvPr id="1" name=""/>
        <p:cNvGrpSpPr/>
        <p:nvPr/>
      </p:nvGrpSpPr>
      <p:grpSpPr>
        <a:xfrm>
          <a:off x="0" y="0"/>
          <a:ext cx="0" cy="0"/>
          <a:chOff x="0" y="0"/>
          <a:chExt cx="0" cy="0"/>
        </a:xfrm>
      </p:grpSpPr>
      <p:sp>
        <p:nvSpPr>
          <p:cNvPr name="TextBox 2" id="2"/>
          <p:cNvSpPr txBox="true"/>
          <p:nvPr/>
        </p:nvSpPr>
        <p:spPr>
          <a:xfrm rot="0">
            <a:off x="298010" y="1326199"/>
            <a:ext cx="9690980" cy="15842869"/>
          </a:xfrm>
          <a:prstGeom prst="rect">
            <a:avLst/>
          </a:prstGeom>
        </p:spPr>
        <p:txBody>
          <a:bodyPr anchor="t" rtlCol="false" tIns="0" lIns="0" bIns="0" rIns="0">
            <a:spAutoFit/>
          </a:bodyPr>
          <a:lstStyle/>
          <a:p>
            <a:pPr algn="ctr">
              <a:lnSpc>
                <a:spcPts val="3968"/>
              </a:lnSpc>
              <a:spcBef>
                <a:spcPct val="0"/>
              </a:spcBef>
            </a:pPr>
          </a:p>
          <a:p>
            <a:pPr algn="ctr">
              <a:lnSpc>
                <a:spcPts val="3968"/>
              </a:lnSpc>
              <a:spcBef>
                <a:spcPct val="0"/>
              </a:spcBef>
            </a:pPr>
            <a:r>
              <a:rPr lang="en-US" sz="3200">
                <a:solidFill>
                  <a:srgbClr val="DBC0A4"/>
                </a:solidFill>
                <a:latin typeface="Glacial Indifference"/>
              </a:rPr>
              <a:t>Our curriculum is structured around:</a:t>
            </a:r>
          </a:p>
          <a:p>
            <a:pPr algn="ctr">
              <a:lnSpc>
                <a:spcPts val="3968"/>
              </a:lnSpc>
              <a:spcBef>
                <a:spcPct val="0"/>
              </a:spcBef>
            </a:pPr>
          </a:p>
          <a:p>
            <a:pPr algn="ctr">
              <a:lnSpc>
                <a:spcPts val="3968"/>
              </a:lnSpc>
              <a:spcBef>
                <a:spcPct val="0"/>
              </a:spcBef>
            </a:pPr>
            <a:r>
              <a:rPr lang="en-US" sz="3200">
                <a:solidFill>
                  <a:srgbClr val="DBC0A4"/>
                </a:solidFill>
                <a:latin typeface="Glacial Indifference Bold"/>
              </a:rPr>
              <a:t> Six interconnected areas of learning (AoLEs)</a:t>
            </a:r>
          </a:p>
          <a:p>
            <a:pPr algn="ctr">
              <a:lnSpc>
                <a:spcPts val="3968"/>
              </a:lnSpc>
              <a:spcBef>
                <a:spcPct val="0"/>
              </a:spcBef>
            </a:pPr>
            <a:r>
              <a:rPr lang="en-US" sz="3200">
                <a:solidFill>
                  <a:srgbClr val="DBC0A4"/>
                </a:solidFill>
                <a:latin typeface="Glacial Indifference"/>
              </a:rPr>
              <a:t>Languages, Literacy and Communication </a:t>
            </a:r>
          </a:p>
          <a:p>
            <a:pPr algn="ctr">
              <a:lnSpc>
                <a:spcPts val="3968"/>
              </a:lnSpc>
              <a:spcBef>
                <a:spcPct val="0"/>
              </a:spcBef>
            </a:pPr>
            <a:r>
              <a:rPr lang="en-US" sz="3200">
                <a:solidFill>
                  <a:srgbClr val="DBC0A4"/>
                </a:solidFill>
                <a:latin typeface="Glacial Indifference"/>
              </a:rPr>
              <a:t>Mathematics and Numeracy</a:t>
            </a:r>
          </a:p>
          <a:p>
            <a:pPr algn="ctr">
              <a:lnSpc>
                <a:spcPts val="3968"/>
              </a:lnSpc>
              <a:spcBef>
                <a:spcPct val="0"/>
              </a:spcBef>
            </a:pPr>
            <a:r>
              <a:rPr lang="en-US" sz="3200">
                <a:solidFill>
                  <a:srgbClr val="DBC0A4"/>
                </a:solidFill>
                <a:latin typeface="Glacial Indifference"/>
              </a:rPr>
              <a:t>Science and Technology</a:t>
            </a:r>
          </a:p>
          <a:p>
            <a:pPr algn="ctr">
              <a:lnSpc>
                <a:spcPts val="3968"/>
              </a:lnSpc>
              <a:spcBef>
                <a:spcPct val="0"/>
              </a:spcBef>
            </a:pPr>
            <a:r>
              <a:rPr lang="en-US" sz="3200">
                <a:solidFill>
                  <a:srgbClr val="DBC0A4"/>
                </a:solidFill>
                <a:latin typeface="Glacial Indifference"/>
              </a:rPr>
              <a:t>Humanities</a:t>
            </a:r>
          </a:p>
          <a:p>
            <a:pPr algn="ctr">
              <a:lnSpc>
                <a:spcPts val="3968"/>
              </a:lnSpc>
              <a:spcBef>
                <a:spcPct val="0"/>
              </a:spcBef>
            </a:pPr>
            <a:r>
              <a:rPr lang="en-US" sz="3200">
                <a:solidFill>
                  <a:srgbClr val="DBC0A4"/>
                </a:solidFill>
                <a:latin typeface="Glacial Indifference"/>
              </a:rPr>
              <a:t>Health and Well-being</a:t>
            </a:r>
          </a:p>
          <a:p>
            <a:pPr algn="ctr">
              <a:lnSpc>
                <a:spcPts val="3968"/>
              </a:lnSpc>
              <a:spcBef>
                <a:spcPct val="0"/>
              </a:spcBef>
            </a:pPr>
            <a:r>
              <a:rPr lang="en-US" sz="3200">
                <a:solidFill>
                  <a:srgbClr val="DBC0A4"/>
                </a:solidFill>
                <a:latin typeface="Glacial Indifference"/>
              </a:rPr>
              <a:t>Expressive Arts</a:t>
            </a:r>
          </a:p>
          <a:p>
            <a:pPr algn="ctr">
              <a:lnSpc>
                <a:spcPts val="3968"/>
              </a:lnSpc>
              <a:spcBef>
                <a:spcPct val="0"/>
              </a:spcBef>
            </a:pPr>
          </a:p>
          <a:p>
            <a:pPr algn="ctr">
              <a:lnSpc>
                <a:spcPts val="3968"/>
              </a:lnSpc>
              <a:spcBef>
                <a:spcPct val="0"/>
              </a:spcBef>
            </a:pPr>
            <a:r>
              <a:rPr lang="en-US" sz="3200">
                <a:solidFill>
                  <a:srgbClr val="DBC0A4"/>
                </a:solidFill>
                <a:latin typeface="Glacial Indifference Bold"/>
              </a:rPr>
              <a:t>Four Purposes</a:t>
            </a:r>
          </a:p>
          <a:p>
            <a:pPr algn="ctr">
              <a:lnSpc>
                <a:spcPts val="3968"/>
              </a:lnSpc>
              <a:spcBef>
                <a:spcPct val="0"/>
              </a:spcBef>
            </a:pPr>
            <a:r>
              <a:rPr lang="en-US" sz="3200">
                <a:solidFill>
                  <a:srgbClr val="DBC0A4"/>
                </a:solidFill>
                <a:latin typeface="Glacial Indifference"/>
              </a:rPr>
              <a:t>Ambitious, capable learners</a:t>
            </a:r>
          </a:p>
          <a:p>
            <a:pPr algn="ctr">
              <a:lnSpc>
                <a:spcPts val="3968"/>
              </a:lnSpc>
              <a:spcBef>
                <a:spcPct val="0"/>
              </a:spcBef>
            </a:pPr>
            <a:r>
              <a:rPr lang="en-US" sz="3200">
                <a:solidFill>
                  <a:srgbClr val="DBC0A4"/>
                </a:solidFill>
                <a:latin typeface="Glacial Indifference"/>
              </a:rPr>
              <a:t>Enterprising, creative contributors</a:t>
            </a:r>
          </a:p>
          <a:p>
            <a:pPr algn="ctr">
              <a:lnSpc>
                <a:spcPts val="3968"/>
              </a:lnSpc>
              <a:spcBef>
                <a:spcPct val="0"/>
              </a:spcBef>
            </a:pPr>
            <a:r>
              <a:rPr lang="en-US" sz="3200">
                <a:solidFill>
                  <a:srgbClr val="DBC0A4"/>
                </a:solidFill>
                <a:latin typeface="Glacial Indifference"/>
              </a:rPr>
              <a:t>Ethical, informed citizens</a:t>
            </a:r>
          </a:p>
          <a:p>
            <a:pPr algn="ctr">
              <a:lnSpc>
                <a:spcPts val="3968"/>
              </a:lnSpc>
              <a:spcBef>
                <a:spcPct val="0"/>
              </a:spcBef>
            </a:pPr>
            <a:r>
              <a:rPr lang="en-US" sz="3200">
                <a:solidFill>
                  <a:srgbClr val="DBC0A4"/>
                </a:solidFill>
                <a:latin typeface="Glacial Indifference"/>
              </a:rPr>
              <a:t>Healthy, confident individuals</a:t>
            </a:r>
          </a:p>
          <a:p>
            <a:pPr algn="ctr">
              <a:lnSpc>
                <a:spcPts val="3968"/>
              </a:lnSpc>
              <a:spcBef>
                <a:spcPct val="0"/>
              </a:spcBef>
            </a:pPr>
          </a:p>
          <a:p>
            <a:pPr algn="ctr">
              <a:lnSpc>
                <a:spcPts val="3968"/>
              </a:lnSpc>
              <a:spcBef>
                <a:spcPct val="0"/>
              </a:spcBef>
            </a:pPr>
            <a:r>
              <a:rPr lang="en-US" sz="3200">
                <a:solidFill>
                  <a:srgbClr val="DBC0A4"/>
                </a:solidFill>
                <a:latin typeface="Glacial Indifference Bold"/>
              </a:rPr>
              <a:t>Cross-curricular Skills</a:t>
            </a:r>
          </a:p>
          <a:p>
            <a:pPr algn="ctr">
              <a:lnSpc>
                <a:spcPts val="3968"/>
              </a:lnSpc>
              <a:spcBef>
                <a:spcPct val="0"/>
              </a:spcBef>
            </a:pPr>
            <a:r>
              <a:rPr lang="en-US" sz="3200">
                <a:solidFill>
                  <a:srgbClr val="DBC0A4"/>
                </a:solidFill>
                <a:latin typeface="Glacial Indifference"/>
              </a:rPr>
              <a:t>We develop essential skills including literacy, numeracy, digital competence, critical thinking, and creativity across our curriculum.</a:t>
            </a:r>
          </a:p>
          <a:p>
            <a:pPr algn="ctr">
              <a:lnSpc>
                <a:spcPts val="3968"/>
              </a:lnSpc>
              <a:spcBef>
                <a:spcPct val="0"/>
              </a:spcBef>
            </a:pPr>
          </a:p>
          <a:p>
            <a:pPr algn="ctr">
              <a:lnSpc>
                <a:spcPts val="3968"/>
              </a:lnSpc>
              <a:spcBef>
                <a:spcPct val="0"/>
              </a:spcBef>
            </a:pPr>
            <a:r>
              <a:rPr lang="en-US" sz="3200">
                <a:solidFill>
                  <a:srgbClr val="DBC0A4"/>
                </a:solidFill>
                <a:latin typeface="Glacial Indifference Bold"/>
              </a:rPr>
              <a:t>Assessment for Growth</a:t>
            </a:r>
          </a:p>
          <a:p>
            <a:pPr algn="ctr">
              <a:lnSpc>
                <a:spcPts val="3968"/>
              </a:lnSpc>
              <a:spcBef>
                <a:spcPct val="0"/>
              </a:spcBef>
            </a:pPr>
            <a:r>
              <a:rPr lang="en-US" sz="3200">
                <a:solidFill>
                  <a:srgbClr val="DBC0A4"/>
                </a:solidFill>
                <a:latin typeface="Glacial Indifference"/>
              </a:rPr>
              <a:t>We believe in assessment as a tool for learning, not just a measure of it. We focus on formative assessment practices that provide meaningful feedback, encourage reflection, and celebrate progress alongside achievements.  Learners are involved throught the progress and are encouraged to take ownership of their learning and identify their strengths and areas for development.</a:t>
            </a:r>
          </a:p>
          <a:p>
            <a:pPr algn="ctr">
              <a:lnSpc>
                <a:spcPts val="3968"/>
              </a:lnSpc>
              <a:spcBef>
                <a:spcPct val="0"/>
              </a:spcBef>
            </a:pPr>
          </a:p>
        </p:txBody>
      </p:sp>
      <p:sp>
        <p:nvSpPr>
          <p:cNvPr name="TextBox 3" id="3"/>
          <p:cNvSpPr txBox="true"/>
          <p:nvPr/>
        </p:nvSpPr>
        <p:spPr>
          <a:xfrm rot="0">
            <a:off x="2176239" y="210250"/>
            <a:ext cx="5934521" cy="1125474"/>
          </a:xfrm>
          <a:prstGeom prst="rect">
            <a:avLst/>
          </a:prstGeom>
        </p:spPr>
        <p:txBody>
          <a:bodyPr anchor="t" rtlCol="false" tIns="0" lIns="0" bIns="0" rIns="0">
            <a:spAutoFit/>
          </a:bodyPr>
          <a:lstStyle/>
          <a:p>
            <a:pPr algn="ctr">
              <a:lnSpc>
                <a:spcPts val="8928"/>
              </a:lnSpc>
              <a:spcBef>
                <a:spcPct val="0"/>
              </a:spcBef>
            </a:pPr>
            <a:r>
              <a:rPr lang="en-US" sz="7200">
                <a:solidFill>
                  <a:srgbClr val="DBC0A4"/>
                </a:solidFill>
                <a:latin typeface="Glacial Indifference"/>
              </a:rPr>
              <a:t>Our Curriculum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8455173" y="141266"/>
            <a:ext cx="1606255" cy="1774867"/>
          </a:xfrm>
          <a:custGeom>
            <a:avLst/>
            <a:gdLst/>
            <a:ahLst/>
            <a:cxnLst/>
            <a:rect r="r" b="b" t="t" l="l"/>
            <a:pathLst>
              <a:path h="1774867" w="1606255">
                <a:moveTo>
                  <a:pt x="0" y="0"/>
                </a:moveTo>
                <a:lnTo>
                  <a:pt x="1606254" y="0"/>
                </a:lnTo>
                <a:lnTo>
                  <a:pt x="1606254" y="1774868"/>
                </a:lnTo>
                <a:lnTo>
                  <a:pt x="0" y="177486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51285" y="15532313"/>
            <a:ext cx="2139102" cy="2755687"/>
          </a:xfrm>
          <a:custGeom>
            <a:avLst/>
            <a:gdLst/>
            <a:ahLst/>
            <a:cxnLst/>
            <a:rect r="r" b="b" t="t" l="l"/>
            <a:pathLst>
              <a:path h="2755687" w="2139102">
                <a:moveTo>
                  <a:pt x="0" y="0"/>
                </a:moveTo>
                <a:lnTo>
                  <a:pt x="2139103" y="0"/>
                </a:lnTo>
                <a:lnTo>
                  <a:pt x="2139103" y="2755687"/>
                </a:lnTo>
                <a:lnTo>
                  <a:pt x="0" y="275568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1028700" y="451675"/>
            <a:ext cx="7123212" cy="1125474"/>
          </a:xfrm>
          <a:prstGeom prst="rect">
            <a:avLst/>
          </a:prstGeom>
        </p:spPr>
        <p:txBody>
          <a:bodyPr anchor="t" rtlCol="false" tIns="0" lIns="0" bIns="0" rIns="0">
            <a:spAutoFit/>
          </a:bodyPr>
          <a:lstStyle/>
          <a:p>
            <a:pPr algn="ctr">
              <a:lnSpc>
                <a:spcPts val="8928"/>
              </a:lnSpc>
              <a:spcBef>
                <a:spcPct val="0"/>
              </a:spcBef>
            </a:pPr>
            <a:r>
              <a:rPr lang="en-US" sz="7200">
                <a:solidFill>
                  <a:srgbClr val="F8DCBF"/>
                </a:solidFill>
                <a:latin typeface="Glacial Indifference"/>
              </a:rPr>
              <a:t>Curriculum Design</a:t>
            </a:r>
          </a:p>
        </p:txBody>
      </p:sp>
      <p:sp>
        <p:nvSpPr>
          <p:cNvPr name="TextBox 5" id="5"/>
          <p:cNvSpPr txBox="true"/>
          <p:nvPr/>
        </p:nvSpPr>
        <p:spPr>
          <a:xfrm rot="0">
            <a:off x="251285" y="1880469"/>
            <a:ext cx="9615803" cy="13861669"/>
          </a:xfrm>
          <a:prstGeom prst="rect">
            <a:avLst/>
          </a:prstGeom>
        </p:spPr>
        <p:txBody>
          <a:bodyPr anchor="t" rtlCol="false" tIns="0" lIns="0" bIns="0" rIns="0">
            <a:spAutoFit/>
          </a:bodyPr>
          <a:lstStyle/>
          <a:p>
            <a:pPr algn="ctr">
              <a:lnSpc>
                <a:spcPts val="3968"/>
              </a:lnSpc>
            </a:pPr>
            <a:r>
              <a:rPr lang="en-US" sz="3200">
                <a:solidFill>
                  <a:srgbClr val="F8DCBF"/>
                </a:solidFill>
                <a:latin typeface="Glacial Indifference"/>
              </a:rPr>
              <a:t>When considering the Curriculum for Wales, the staff of St.Illtyd’s Primary School worked to unpick and address the implementation in continuously evolving stages.</a:t>
            </a:r>
          </a:p>
          <a:p>
            <a:pPr algn="ctr">
              <a:lnSpc>
                <a:spcPts val="3968"/>
              </a:lnSpc>
            </a:pPr>
          </a:p>
          <a:p>
            <a:pPr algn="ctr">
              <a:lnSpc>
                <a:spcPts val="3968"/>
              </a:lnSpc>
            </a:pPr>
            <a:r>
              <a:rPr lang="en-US" sz="3200">
                <a:solidFill>
                  <a:srgbClr val="F8DCBF"/>
                </a:solidFill>
                <a:latin typeface="Glacial Indifference"/>
              </a:rPr>
              <a:t> Stage 1: Research!  Staff spent time working collaboratively and undertaking research projects to answer the questions; What does the Curriculum mean to us as a school?  What is the purpose and rationale behind the change?  How can we implement the change successfully?</a:t>
            </a:r>
          </a:p>
          <a:p>
            <a:pPr algn="ctr">
              <a:lnSpc>
                <a:spcPts val="3968"/>
              </a:lnSpc>
            </a:pPr>
          </a:p>
          <a:p>
            <a:pPr algn="ctr">
              <a:lnSpc>
                <a:spcPts val="3968"/>
              </a:lnSpc>
            </a:pPr>
            <a:r>
              <a:rPr lang="en-US" sz="3200">
                <a:solidFill>
                  <a:srgbClr val="F8DCBF"/>
                </a:solidFill>
                <a:latin typeface="Glacial Indifference"/>
              </a:rPr>
              <a:t>Stage 2:  From here, we invited our key stakeholders to help us create our school vision and determine the values that would be held at the heart of the curriculum. </a:t>
            </a:r>
          </a:p>
          <a:p>
            <a:pPr algn="ctr">
              <a:lnSpc>
                <a:spcPts val="3968"/>
              </a:lnSpc>
            </a:pPr>
          </a:p>
          <a:p>
            <a:pPr algn="ctr">
              <a:lnSpc>
                <a:spcPts val="3968"/>
              </a:lnSpc>
            </a:pPr>
            <a:r>
              <a:rPr lang="en-US" sz="3200">
                <a:solidFill>
                  <a:srgbClr val="F8DCBF"/>
                </a:solidFill>
                <a:latin typeface="Glacial Indifference"/>
              </a:rPr>
              <a:t>Stage 3: We reflected on how the Four Purposes would be central to the planning and delivery of our curriculum and how our pupil offer would be enhanced to encompass all of the Areas of Learning and Experience (AoLE).  A team was created around each AoLE to ensure breadth and balance to our curriculum. </a:t>
            </a:r>
          </a:p>
          <a:p>
            <a:pPr algn="ctr">
              <a:lnSpc>
                <a:spcPts val="3968"/>
              </a:lnSpc>
            </a:pPr>
          </a:p>
          <a:p>
            <a:pPr algn="ctr">
              <a:lnSpc>
                <a:spcPts val="3968"/>
              </a:lnSpc>
              <a:spcBef>
                <a:spcPct val="0"/>
              </a:spcBef>
            </a:pPr>
            <a:r>
              <a:rPr lang="en-US" sz="3200">
                <a:solidFill>
                  <a:srgbClr val="F8DCBF"/>
                </a:solidFill>
                <a:latin typeface="Glacial Indifference"/>
              </a:rPr>
              <a:t>Stage 4: Designing our bespoke Curriculum in collaboration with cluster representatives, we explored the What Matters Statements for each AoLE and what progression will look like for our learners.  AoLE leads created a toolkit bespoke to our school.</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0" y="13955255"/>
            <a:ext cx="10503625" cy="4332745"/>
          </a:xfrm>
          <a:custGeom>
            <a:avLst/>
            <a:gdLst/>
            <a:ahLst/>
            <a:cxnLst/>
            <a:rect r="r" b="b" t="t" l="l"/>
            <a:pathLst>
              <a:path h="4332745" w="10503625">
                <a:moveTo>
                  <a:pt x="0" y="0"/>
                </a:moveTo>
                <a:lnTo>
                  <a:pt x="10503625" y="0"/>
                </a:lnTo>
                <a:lnTo>
                  <a:pt x="10503625" y="4332745"/>
                </a:lnTo>
                <a:lnTo>
                  <a:pt x="0" y="4332745"/>
                </a:lnTo>
                <a:lnTo>
                  <a:pt x="0" y="0"/>
                </a:lnTo>
                <a:close/>
              </a:path>
            </a:pathLst>
          </a:custGeom>
          <a:blipFill>
            <a:blip r:embed="rId2"/>
            <a:stretch>
              <a:fillRect l="0" t="0" r="0" b="0"/>
            </a:stretch>
          </a:blipFill>
        </p:spPr>
      </p:sp>
      <p:sp>
        <p:nvSpPr>
          <p:cNvPr name="TextBox 3" id="3"/>
          <p:cNvSpPr txBox="true"/>
          <p:nvPr/>
        </p:nvSpPr>
        <p:spPr>
          <a:xfrm rot="0">
            <a:off x="4224040" y="405596"/>
            <a:ext cx="1838920" cy="1125474"/>
          </a:xfrm>
          <a:prstGeom prst="rect">
            <a:avLst/>
          </a:prstGeom>
        </p:spPr>
        <p:txBody>
          <a:bodyPr anchor="t" rtlCol="false" tIns="0" lIns="0" bIns="0" rIns="0">
            <a:spAutoFit/>
          </a:bodyPr>
          <a:lstStyle/>
          <a:p>
            <a:pPr algn="ctr">
              <a:lnSpc>
                <a:spcPts val="8928"/>
              </a:lnSpc>
              <a:spcBef>
                <a:spcPct val="0"/>
              </a:spcBef>
            </a:pPr>
            <a:r>
              <a:rPr lang="en-US" sz="7200">
                <a:solidFill>
                  <a:srgbClr val="F8DCBF"/>
                </a:solidFill>
                <a:latin typeface="Glacial Indifference"/>
              </a:rPr>
              <a:t>Aims</a:t>
            </a:r>
          </a:p>
        </p:txBody>
      </p:sp>
      <p:sp>
        <p:nvSpPr>
          <p:cNvPr name="TextBox 4" id="4"/>
          <p:cNvSpPr txBox="true"/>
          <p:nvPr/>
        </p:nvSpPr>
        <p:spPr>
          <a:xfrm rot="0">
            <a:off x="514350" y="2085406"/>
            <a:ext cx="9258300" cy="13028295"/>
          </a:xfrm>
          <a:prstGeom prst="rect">
            <a:avLst/>
          </a:prstGeom>
        </p:spPr>
        <p:txBody>
          <a:bodyPr anchor="t" rtlCol="false" tIns="0" lIns="0" bIns="0" rIns="0">
            <a:spAutoFit/>
          </a:bodyPr>
          <a:lstStyle/>
          <a:p>
            <a:pPr algn="ctr">
              <a:lnSpc>
                <a:spcPts val="5952"/>
              </a:lnSpc>
            </a:pPr>
            <a:r>
              <a:rPr lang="en-US" sz="4800">
                <a:solidFill>
                  <a:srgbClr val="F8DCBF"/>
                </a:solidFill>
                <a:latin typeface="Glacial Indifference"/>
              </a:rPr>
              <a:t>At St.Illtyd’s Primary, we aspire to:</a:t>
            </a:r>
          </a:p>
          <a:p>
            <a:pPr>
              <a:lnSpc>
                <a:spcPts val="3968"/>
              </a:lnSpc>
            </a:pPr>
          </a:p>
          <a:p>
            <a:pPr marL="690881" indent="-345440" lvl="1">
              <a:lnSpc>
                <a:spcPts val="3968"/>
              </a:lnSpc>
              <a:buFont typeface="Arial"/>
              <a:buChar char="•"/>
            </a:pPr>
            <a:r>
              <a:rPr lang="en-US" sz="3200">
                <a:solidFill>
                  <a:srgbClr val="F8DCBF"/>
                </a:solidFill>
                <a:latin typeface="Glacial Indifference"/>
              </a:rPr>
              <a:t>Develop young people who are confident, resilient and ready to face the challenges of the 21st century.</a:t>
            </a:r>
          </a:p>
          <a:p>
            <a:pPr marL="690881" indent="-345440" lvl="1">
              <a:lnSpc>
                <a:spcPts val="3968"/>
              </a:lnSpc>
              <a:buFont typeface="Arial"/>
              <a:buChar char="•"/>
            </a:pPr>
            <a:r>
              <a:rPr lang="en-US" sz="3200">
                <a:solidFill>
                  <a:srgbClr val="F8DCBF"/>
                </a:solidFill>
                <a:latin typeface="Glacial Indifference"/>
              </a:rPr>
              <a:t>Nurture a love of learning that lasts a lifetime.</a:t>
            </a:r>
          </a:p>
          <a:p>
            <a:pPr marL="690881" indent="-345440" lvl="1">
              <a:lnSpc>
                <a:spcPts val="3968"/>
              </a:lnSpc>
              <a:buFont typeface="Arial"/>
              <a:buChar char="•"/>
            </a:pPr>
            <a:r>
              <a:rPr lang="en-US" sz="3200">
                <a:solidFill>
                  <a:srgbClr val="F8DCBF"/>
                </a:solidFill>
                <a:latin typeface="Glacial Indifference"/>
              </a:rPr>
              <a:t>Equip learners with the skills and knowledge they need to be successful in life and work.</a:t>
            </a:r>
          </a:p>
          <a:p>
            <a:pPr marL="690881" indent="-345440" lvl="1">
              <a:lnSpc>
                <a:spcPts val="3968"/>
              </a:lnSpc>
              <a:buFont typeface="Arial"/>
              <a:buChar char="•"/>
            </a:pPr>
            <a:r>
              <a:rPr lang="en-US" sz="3200">
                <a:solidFill>
                  <a:srgbClr val="F8DCBF"/>
                </a:solidFill>
                <a:latin typeface="Glacial Indifference"/>
              </a:rPr>
              <a:t>Promote Wales' unique culture and language, while also preparing young people for a globalised world.</a:t>
            </a:r>
          </a:p>
          <a:p>
            <a:pPr>
              <a:lnSpc>
                <a:spcPts val="3968"/>
              </a:lnSpc>
            </a:pPr>
          </a:p>
          <a:p>
            <a:pPr algn="ctr">
              <a:lnSpc>
                <a:spcPts val="5952"/>
              </a:lnSpc>
            </a:pPr>
            <a:r>
              <a:rPr lang="en-US" sz="4800">
                <a:solidFill>
                  <a:srgbClr val="F8DCBF"/>
                </a:solidFill>
                <a:latin typeface="Glacial Indifference"/>
              </a:rPr>
              <a:t>We strive to:</a:t>
            </a:r>
          </a:p>
          <a:p>
            <a:pPr>
              <a:lnSpc>
                <a:spcPts val="3968"/>
              </a:lnSpc>
              <a:spcBef>
                <a:spcPct val="0"/>
              </a:spcBef>
            </a:pPr>
          </a:p>
          <a:p>
            <a:pPr marL="690881" indent="-345440" lvl="1">
              <a:lnSpc>
                <a:spcPts val="3968"/>
              </a:lnSpc>
              <a:spcBef>
                <a:spcPct val="0"/>
              </a:spcBef>
              <a:buFont typeface="Arial"/>
              <a:buChar char="•"/>
            </a:pPr>
            <a:r>
              <a:rPr lang="en-US" sz="3200">
                <a:solidFill>
                  <a:srgbClr val="F8DCBF"/>
                </a:solidFill>
                <a:latin typeface="Glacial Indifference"/>
              </a:rPr>
              <a:t>Ensure all learners have equal opportunities to succeed.</a:t>
            </a:r>
          </a:p>
          <a:p>
            <a:pPr marL="690881" indent="-345440" lvl="1">
              <a:lnSpc>
                <a:spcPts val="3968"/>
              </a:lnSpc>
              <a:spcBef>
                <a:spcPct val="0"/>
              </a:spcBef>
              <a:buFont typeface="Arial"/>
              <a:buChar char="•"/>
            </a:pPr>
            <a:r>
              <a:rPr lang="en-US" sz="3200">
                <a:solidFill>
                  <a:srgbClr val="F8DCBF"/>
                </a:solidFill>
                <a:latin typeface="Glacial Indifference"/>
              </a:rPr>
              <a:t>Promote inclusivity and celebrate diversity.</a:t>
            </a:r>
          </a:p>
          <a:p>
            <a:pPr marL="690881" indent="-345440" lvl="1">
              <a:lnSpc>
                <a:spcPts val="3968"/>
              </a:lnSpc>
              <a:spcBef>
                <a:spcPct val="0"/>
              </a:spcBef>
              <a:buFont typeface="Arial"/>
              <a:buChar char="•"/>
            </a:pPr>
            <a:r>
              <a:rPr lang="en-US" sz="3200">
                <a:solidFill>
                  <a:srgbClr val="F8DCBF"/>
                </a:solidFill>
                <a:latin typeface="Glacial Indifference"/>
              </a:rPr>
              <a:t>Foster a love of learning through engaging and active learning experiences.</a:t>
            </a:r>
          </a:p>
          <a:p>
            <a:pPr marL="690881" indent="-345440" lvl="1">
              <a:lnSpc>
                <a:spcPts val="3968"/>
              </a:lnSpc>
              <a:spcBef>
                <a:spcPct val="0"/>
              </a:spcBef>
              <a:buFont typeface="Arial"/>
              <a:buChar char="•"/>
            </a:pPr>
            <a:r>
              <a:rPr lang="en-US" sz="3200">
                <a:solidFill>
                  <a:srgbClr val="F8DCBF"/>
                </a:solidFill>
                <a:latin typeface="Glacial Indifference"/>
              </a:rPr>
              <a:t>Connect learning to real-world contexts and issues.</a:t>
            </a:r>
          </a:p>
          <a:p>
            <a:pPr marL="690881" indent="-345440" lvl="1">
              <a:lnSpc>
                <a:spcPts val="3968"/>
              </a:lnSpc>
              <a:spcBef>
                <a:spcPct val="0"/>
              </a:spcBef>
              <a:buFont typeface="Arial"/>
              <a:buChar char="•"/>
            </a:pPr>
            <a:r>
              <a:rPr lang="en-US" sz="3200">
                <a:solidFill>
                  <a:srgbClr val="F8DCBF"/>
                </a:solidFill>
                <a:latin typeface="Glacial Indifference"/>
              </a:rPr>
              <a:t>Prepare learners for further education, employment, and lifelong learning.</a:t>
            </a:r>
          </a:p>
          <a:p>
            <a:pPr>
              <a:lnSpc>
                <a:spcPts val="8928"/>
              </a:lnSpc>
              <a:spcBef>
                <a:spcPct val="0"/>
              </a:spcBef>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TextBox 2" id="2"/>
          <p:cNvSpPr txBox="true"/>
          <p:nvPr/>
        </p:nvSpPr>
        <p:spPr>
          <a:xfrm rot="0">
            <a:off x="392317" y="164170"/>
            <a:ext cx="9156406" cy="2258949"/>
          </a:xfrm>
          <a:prstGeom prst="rect">
            <a:avLst/>
          </a:prstGeom>
        </p:spPr>
        <p:txBody>
          <a:bodyPr anchor="t" rtlCol="false" tIns="0" lIns="0" bIns="0" rIns="0">
            <a:spAutoFit/>
          </a:bodyPr>
          <a:lstStyle/>
          <a:p>
            <a:pPr algn="ctr">
              <a:lnSpc>
                <a:spcPts val="8928"/>
              </a:lnSpc>
            </a:pPr>
            <a:r>
              <a:rPr lang="en-US" sz="7200">
                <a:solidFill>
                  <a:srgbClr val="F8DCBF"/>
                </a:solidFill>
                <a:latin typeface="Glacial Indifference"/>
              </a:rPr>
              <a:t>Embracing</a:t>
            </a:r>
          </a:p>
          <a:p>
            <a:pPr algn="ctr">
              <a:lnSpc>
                <a:spcPts val="8928"/>
              </a:lnSpc>
              <a:spcBef>
                <a:spcPct val="0"/>
              </a:spcBef>
            </a:pPr>
            <a:r>
              <a:rPr lang="en-US" sz="7200">
                <a:solidFill>
                  <a:srgbClr val="F8DCBF"/>
                </a:solidFill>
                <a:latin typeface="Glacial Indifference"/>
              </a:rPr>
              <a:t>The Four Purposes</a:t>
            </a:r>
          </a:p>
        </p:txBody>
      </p:sp>
      <p:sp>
        <p:nvSpPr>
          <p:cNvPr name="TextBox 3" id="3"/>
          <p:cNvSpPr txBox="true"/>
          <p:nvPr/>
        </p:nvSpPr>
        <p:spPr>
          <a:xfrm rot="0">
            <a:off x="392317" y="2404069"/>
            <a:ext cx="9653257" cy="14876780"/>
          </a:xfrm>
          <a:prstGeom prst="rect">
            <a:avLst/>
          </a:prstGeom>
        </p:spPr>
        <p:txBody>
          <a:bodyPr anchor="t" rtlCol="false" tIns="0" lIns="0" bIns="0" rIns="0">
            <a:spAutoFit/>
          </a:bodyPr>
          <a:lstStyle/>
          <a:p>
            <a:pPr algn="ctr">
              <a:lnSpc>
                <a:spcPts val="5952"/>
              </a:lnSpc>
            </a:pPr>
            <a:r>
              <a:rPr lang="en-US" sz="4800">
                <a:solidFill>
                  <a:srgbClr val="F8DCBF"/>
                </a:solidFill>
                <a:latin typeface="Glacial Indifference"/>
              </a:rPr>
              <a:t>Our Guiding Vision</a:t>
            </a:r>
          </a:p>
          <a:p>
            <a:pPr algn="ctr">
              <a:lnSpc>
                <a:spcPts val="3968"/>
              </a:lnSpc>
            </a:pPr>
          </a:p>
          <a:p>
            <a:pPr algn="ctr">
              <a:lnSpc>
                <a:spcPts val="3968"/>
              </a:lnSpc>
            </a:pPr>
            <a:r>
              <a:rPr lang="en-US" sz="3200">
                <a:solidFill>
                  <a:srgbClr val="F8DCBF"/>
                </a:solidFill>
                <a:latin typeface="Glacial Indifference"/>
              </a:rPr>
              <a:t>At St.Illtyd’s Primary, we are committed to nurturing ambitious, capable learners, enterprising, creative contributors, ethical, informed citizens of Wales and the world, and healthy, confident individuals ready to lead fulfilling lives. These four purposes, enshrined in the Curriculum for Wales, frame every aspect of our educational journey.</a:t>
            </a:r>
          </a:p>
          <a:p>
            <a:pPr algn="ctr">
              <a:lnSpc>
                <a:spcPts val="3968"/>
              </a:lnSpc>
            </a:pPr>
          </a:p>
          <a:p>
            <a:pPr algn="ctr">
              <a:lnSpc>
                <a:spcPts val="5952"/>
              </a:lnSpc>
            </a:pPr>
            <a:r>
              <a:rPr lang="en-US" sz="4800">
                <a:solidFill>
                  <a:srgbClr val="F8DCBF"/>
                </a:solidFill>
                <a:latin typeface="Glacial Indifference"/>
              </a:rPr>
              <a:t>Cultivating the Four Purposes</a:t>
            </a:r>
          </a:p>
          <a:p>
            <a:pPr algn="ctr">
              <a:lnSpc>
                <a:spcPts val="3968"/>
              </a:lnSpc>
            </a:pPr>
          </a:p>
          <a:p>
            <a:pPr>
              <a:lnSpc>
                <a:spcPts val="3968"/>
              </a:lnSpc>
            </a:pPr>
            <a:r>
              <a:rPr lang="en-US" sz="3200">
                <a:solidFill>
                  <a:srgbClr val="F8DCBF"/>
                </a:solidFill>
                <a:latin typeface="Glacial Indifference Bold"/>
              </a:rPr>
              <a:t>Ambitious, Capable Learners</a:t>
            </a:r>
            <a:r>
              <a:rPr lang="en-US" sz="3200">
                <a:solidFill>
                  <a:srgbClr val="F8DCBF"/>
                </a:solidFill>
                <a:latin typeface="Glacial Indifference"/>
              </a:rPr>
              <a:t>: We ignite curiosity, encourage lifelong learning, and empower students to take ownership of their education.</a:t>
            </a:r>
          </a:p>
          <a:p>
            <a:pPr>
              <a:lnSpc>
                <a:spcPts val="3968"/>
              </a:lnSpc>
            </a:pPr>
          </a:p>
          <a:p>
            <a:pPr>
              <a:lnSpc>
                <a:spcPts val="3968"/>
              </a:lnSpc>
            </a:pPr>
            <a:r>
              <a:rPr lang="en-US" sz="3200">
                <a:solidFill>
                  <a:srgbClr val="F8DCBF"/>
                </a:solidFill>
                <a:latin typeface="Glacial Indifference Bold"/>
              </a:rPr>
              <a:t>Enterprising, Creative Contributors</a:t>
            </a:r>
            <a:r>
              <a:rPr lang="en-US" sz="3200">
                <a:solidFill>
                  <a:srgbClr val="F8DCBF"/>
                </a:solidFill>
                <a:latin typeface="Glacial Indifference"/>
              </a:rPr>
              <a:t>: We nurture problem-solving skills, collaboration, critical thinking, and ingenuity to prepare students for a world of possibilities.</a:t>
            </a:r>
          </a:p>
          <a:p>
            <a:pPr>
              <a:lnSpc>
                <a:spcPts val="3968"/>
              </a:lnSpc>
            </a:pPr>
          </a:p>
          <a:p>
            <a:pPr>
              <a:lnSpc>
                <a:spcPts val="3968"/>
              </a:lnSpc>
            </a:pPr>
            <a:r>
              <a:rPr lang="en-US" sz="3200">
                <a:solidFill>
                  <a:srgbClr val="F8DCBF"/>
                </a:solidFill>
                <a:latin typeface="Glacial Indifference Bold"/>
              </a:rPr>
              <a:t>Ethical, Informed Citizens:</a:t>
            </a:r>
            <a:r>
              <a:rPr lang="en-US" sz="3200">
                <a:solidFill>
                  <a:srgbClr val="F8DCBF"/>
                </a:solidFill>
                <a:latin typeface="Glacial Indifference"/>
              </a:rPr>
              <a:t> We foster respect for diversity, empathy, responsible decision-making, and active engagement in local and global communities.</a:t>
            </a:r>
          </a:p>
          <a:p>
            <a:pPr>
              <a:lnSpc>
                <a:spcPts val="3968"/>
              </a:lnSpc>
            </a:pPr>
          </a:p>
          <a:p>
            <a:pPr>
              <a:lnSpc>
                <a:spcPts val="3968"/>
              </a:lnSpc>
            </a:pPr>
            <a:r>
              <a:rPr lang="en-US" sz="3200">
                <a:solidFill>
                  <a:srgbClr val="F8DCBF"/>
                </a:solidFill>
                <a:latin typeface="Glacial Indifference Bold"/>
              </a:rPr>
              <a:t>Healthy, Confident Individuals</a:t>
            </a:r>
            <a:r>
              <a:rPr lang="en-US" sz="3200">
                <a:solidFill>
                  <a:srgbClr val="F8DCBF"/>
                </a:solidFill>
                <a:latin typeface="Glacial Indifference"/>
              </a:rPr>
              <a:t>: We prioritise physical and mental well-being, emotional literacy, and resilience to equip students for a fulfilling life.</a:t>
            </a:r>
          </a:p>
          <a:p>
            <a:pPr algn="ctr">
              <a:lnSpc>
                <a:spcPts val="3968"/>
              </a:lnSpc>
              <a:spcBef>
                <a:spcPct val="0"/>
              </a:spcBef>
            </a:pPr>
          </a:p>
        </p:txBody>
      </p:sp>
      <p:sp>
        <p:nvSpPr>
          <p:cNvPr name="Freeform 4" id="4"/>
          <p:cNvSpPr/>
          <p:nvPr/>
        </p:nvSpPr>
        <p:spPr>
          <a:xfrm flipH="false" flipV="false" rot="0">
            <a:off x="225573" y="192745"/>
            <a:ext cx="1606255" cy="1774867"/>
          </a:xfrm>
          <a:custGeom>
            <a:avLst/>
            <a:gdLst/>
            <a:ahLst/>
            <a:cxnLst/>
            <a:rect r="r" b="b" t="t" l="l"/>
            <a:pathLst>
              <a:path h="1774867" w="1606255">
                <a:moveTo>
                  <a:pt x="0" y="0"/>
                </a:moveTo>
                <a:lnTo>
                  <a:pt x="1606254" y="0"/>
                </a:lnTo>
                <a:lnTo>
                  <a:pt x="1606254" y="1774867"/>
                </a:lnTo>
                <a:lnTo>
                  <a:pt x="0" y="177486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816111" y="8510314"/>
            <a:ext cx="8509831" cy="5030890"/>
          </a:xfrm>
          <a:custGeom>
            <a:avLst/>
            <a:gdLst/>
            <a:ahLst/>
            <a:cxnLst/>
            <a:rect r="r" b="b" t="t" l="l"/>
            <a:pathLst>
              <a:path h="5030890" w="8509831">
                <a:moveTo>
                  <a:pt x="0" y="0"/>
                </a:moveTo>
                <a:lnTo>
                  <a:pt x="8509831" y="0"/>
                </a:lnTo>
                <a:lnTo>
                  <a:pt x="8509831" y="5030891"/>
                </a:lnTo>
                <a:lnTo>
                  <a:pt x="0" y="5030891"/>
                </a:lnTo>
                <a:lnTo>
                  <a:pt x="0" y="0"/>
                </a:lnTo>
                <a:close/>
              </a:path>
            </a:pathLst>
          </a:custGeom>
          <a:blipFill>
            <a:blip r:embed="rId2"/>
            <a:stretch>
              <a:fillRect l="-67176" t="-55513" r="-32095" b="-34089"/>
            </a:stretch>
          </a:blipFill>
        </p:spPr>
      </p:sp>
      <p:sp>
        <p:nvSpPr>
          <p:cNvPr name="TextBox 3" id="3"/>
          <p:cNvSpPr txBox="true"/>
          <p:nvPr/>
        </p:nvSpPr>
        <p:spPr>
          <a:xfrm rot="0">
            <a:off x="0" y="490961"/>
            <a:ext cx="9840270" cy="2258949"/>
          </a:xfrm>
          <a:prstGeom prst="rect">
            <a:avLst/>
          </a:prstGeom>
        </p:spPr>
        <p:txBody>
          <a:bodyPr anchor="t" rtlCol="false" tIns="0" lIns="0" bIns="0" rIns="0">
            <a:spAutoFit/>
          </a:bodyPr>
          <a:lstStyle/>
          <a:p>
            <a:pPr algn="ctr">
              <a:lnSpc>
                <a:spcPts val="8928"/>
              </a:lnSpc>
              <a:spcBef>
                <a:spcPct val="0"/>
              </a:spcBef>
            </a:pPr>
            <a:r>
              <a:rPr lang="en-US" sz="7200">
                <a:solidFill>
                  <a:srgbClr val="F8DCBF"/>
                </a:solidFill>
                <a:latin typeface="Glacial Indifference"/>
              </a:rPr>
              <a:t>Area’s of Learning Experience (AoLE)</a:t>
            </a:r>
          </a:p>
        </p:txBody>
      </p:sp>
      <p:sp>
        <p:nvSpPr>
          <p:cNvPr name="TextBox 4" id="4"/>
          <p:cNvSpPr txBox="true"/>
          <p:nvPr/>
        </p:nvSpPr>
        <p:spPr>
          <a:xfrm rot="0">
            <a:off x="301782" y="3177651"/>
            <a:ext cx="9538488" cy="1974469"/>
          </a:xfrm>
          <a:prstGeom prst="rect">
            <a:avLst/>
          </a:prstGeom>
        </p:spPr>
        <p:txBody>
          <a:bodyPr anchor="t" rtlCol="false" tIns="0" lIns="0" bIns="0" rIns="0">
            <a:spAutoFit/>
          </a:bodyPr>
          <a:lstStyle/>
          <a:p>
            <a:pPr algn="ctr">
              <a:lnSpc>
                <a:spcPts val="3968"/>
              </a:lnSpc>
              <a:spcBef>
                <a:spcPct val="0"/>
              </a:spcBef>
            </a:pPr>
            <a:r>
              <a:rPr lang="en-US" sz="3200">
                <a:solidFill>
                  <a:srgbClr val="F8DCBF"/>
                </a:solidFill>
                <a:latin typeface="Glacial Indifference"/>
              </a:rPr>
              <a:t>As part of our Curriculum design, each AoLE Team created a Placemat of provision taking into consideration the What Matters Statements, assessment opportunities and progression for all.</a:t>
            </a:r>
          </a:p>
        </p:txBody>
      </p:sp>
      <p:sp>
        <p:nvSpPr>
          <p:cNvPr name="TextBox 5" id="5"/>
          <p:cNvSpPr txBox="true"/>
          <p:nvPr/>
        </p:nvSpPr>
        <p:spPr>
          <a:xfrm rot="0">
            <a:off x="0" y="6260660"/>
            <a:ext cx="10287000" cy="1499616"/>
          </a:xfrm>
          <a:prstGeom prst="rect">
            <a:avLst/>
          </a:prstGeom>
        </p:spPr>
        <p:txBody>
          <a:bodyPr anchor="t" rtlCol="false" tIns="0" lIns="0" bIns="0" rIns="0">
            <a:spAutoFit/>
          </a:bodyPr>
          <a:lstStyle/>
          <a:p>
            <a:pPr algn="ctr">
              <a:lnSpc>
                <a:spcPts val="5952"/>
              </a:lnSpc>
              <a:spcBef>
                <a:spcPct val="0"/>
              </a:spcBef>
            </a:pPr>
            <a:r>
              <a:rPr lang="en-US" sz="4800">
                <a:solidFill>
                  <a:srgbClr val="F8DCBF"/>
                </a:solidFill>
                <a:latin typeface="Glacial Indifference Bold"/>
              </a:rPr>
              <a:t>Languages, Literacy and Communication</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1F3D"/>
        </a:solidFill>
      </p:bgPr>
    </p:bg>
    <p:spTree>
      <p:nvGrpSpPr>
        <p:cNvPr id="1" name=""/>
        <p:cNvGrpSpPr/>
        <p:nvPr/>
      </p:nvGrpSpPr>
      <p:grpSpPr>
        <a:xfrm>
          <a:off x="0" y="0"/>
          <a:ext cx="0" cy="0"/>
          <a:chOff x="0" y="0"/>
          <a:chExt cx="0" cy="0"/>
        </a:xfrm>
      </p:grpSpPr>
      <p:sp>
        <p:nvSpPr>
          <p:cNvPr name="Freeform 2" id="2"/>
          <p:cNvSpPr/>
          <p:nvPr/>
        </p:nvSpPr>
        <p:spPr>
          <a:xfrm flipH="false" flipV="false" rot="0">
            <a:off x="687819" y="3733812"/>
            <a:ext cx="8911361" cy="5102226"/>
          </a:xfrm>
          <a:custGeom>
            <a:avLst/>
            <a:gdLst/>
            <a:ahLst/>
            <a:cxnLst/>
            <a:rect r="r" b="b" t="t" l="l"/>
            <a:pathLst>
              <a:path h="5102226" w="8911361">
                <a:moveTo>
                  <a:pt x="0" y="0"/>
                </a:moveTo>
                <a:lnTo>
                  <a:pt x="8911362" y="0"/>
                </a:lnTo>
                <a:lnTo>
                  <a:pt x="8911362" y="5102226"/>
                </a:lnTo>
                <a:lnTo>
                  <a:pt x="0" y="5102226"/>
                </a:lnTo>
                <a:lnTo>
                  <a:pt x="0" y="0"/>
                </a:lnTo>
                <a:close/>
              </a:path>
            </a:pathLst>
          </a:custGeom>
          <a:blipFill>
            <a:blip r:embed="rId2"/>
            <a:stretch>
              <a:fillRect l="-66564" t="-56091" r="-32444" b="-39424"/>
            </a:stretch>
          </a:blipFill>
        </p:spPr>
      </p:sp>
      <p:sp>
        <p:nvSpPr>
          <p:cNvPr name="TextBox 3" id="3"/>
          <p:cNvSpPr txBox="true"/>
          <p:nvPr/>
        </p:nvSpPr>
        <p:spPr>
          <a:xfrm rot="0">
            <a:off x="1622282" y="1854640"/>
            <a:ext cx="6893421" cy="747141"/>
          </a:xfrm>
          <a:prstGeom prst="rect">
            <a:avLst/>
          </a:prstGeom>
        </p:spPr>
        <p:txBody>
          <a:bodyPr anchor="t" rtlCol="false" tIns="0" lIns="0" bIns="0" rIns="0">
            <a:spAutoFit/>
          </a:bodyPr>
          <a:lstStyle/>
          <a:p>
            <a:pPr algn="ctr">
              <a:lnSpc>
                <a:spcPts val="5952"/>
              </a:lnSpc>
              <a:spcBef>
                <a:spcPct val="0"/>
              </a:spcBef>
            </a:pPr>
            <a:r>
              <a:rPr lang="en-US" sz="4800">
                <a:solidFill>
                  <a:srgbClr val="F8DCBF"/>
                </a:solidFill>
                <a:latin typeface="Glacial Indifference Bold"/>
              </a:rPr>
              <a:t>Science and Technology</a:t>
            </a:r>
          </a:p>
        </p:txBody>
      </p:sp>
      <p:sp>
        <p:nvSpPr>
          <p:cNvPr name="Freeform 4" id="4"/>
          <p:cNvSpPr/>
          <p:nvPr/>
        </p:nvSpPr>
        <p:spPr>
          <a:xfrm flipH="false" flipV="false" rot="0">
            <a:off x="687819" y="11255204"/>
            <a:ext cx="9163871" cy="5380312"/>
          </a:xfrm>
          <a:custGeom>
            <a:avLst/>
            <a:gdLst/>
            <a:ahLst/>
            <a:cxnLst/>
            <a:rect r="r" b="b" t="t" l="l"/>
            <a:pathLst>
              <a:path h="5380312" w="9163871">
                <a:moveTo>
                  <a:pt x="0" y="0"/>
                </a:moveTo>
                <a:lnTo>
                  <a:pt x="9163872" y="0"/>
                </a:lnTo>
                <a:lnTo>
                  <a:pt x="9163872" y="5380312"/>
                </a:lnTo>
                <a:lnTo>
                  <a:pt x="0" y="5380312"/>
                </a:lnTo>
                <a:lnTo>
                  <a:pt x="0" y="0"/>
                </a:lnTo>
                <a:close/>
              </a:path>
            </a:pathLst>
          </a:custGeom>
          <a:blipFill>
            <a:blip r:embed="rId3"/>
            <a:stretch>
              <a:fillRect l="-68598" t="-57148" r="-33553" b="-36524"/>
            </a:stretch>
          </a:blipFill>
        </p:spPr>
      </p:sp>
      <p:sp>
        <p:nvSpPr>
          <p:cNvPr name="TextBox 5" id="5"/>
          <p:cNvSpPr txBox="true"/>
          <p:nvPr/>
        </p:nvSpPr>
        <p:spPr>
          <a:xfrm rot="0">
            <a:off x="3478839" y="9660338"/>
            <a:ext cx="3180308" cy="747141"/>
          </a:xfrm>
          <a:prstGeom prst="rect">
            <a:avLst/>
          </a:prstGeom>
        </p:spPr>
        <p:txBody>
          <a:bodyPr anchor="t" rtlCol="false" tIns="0" lIns="0" bIns="0" rIns="0">
            <a:spAutoFit/>
          </a:bodyPr>
          <a:lstStyle/>
          <a:p>
            <a:pPr algn="ctr">
              <a:lnSpc>
                <a:spcPts val="5952"/>
              </a:lnSpc>
              <a:spcBef>
                <a:spcPct val="0"/>
              </a:spcBef>
            </a:pPr>
            <a:r>
              <a:rPr lang="en-US" sz="4800">
                <a:solidFill>
                  <a:srgbClr val="F8DCBF"/>
                </a:solidFill>
                <a:latin typeface="Glacial Indifference Bold"/>
              </a:rPr>
              <a:t>Humanities</a:t>
            </a:r>
          </a:p>
        </p:txBody>
      </p:sp>
      <p:sp>
        <p:nvSpPr>
          <p:cNvPr name="Freeform 6" id="6"/>
          <p:cNvSpPr/>
          <p:nvPr/>
        </p:nvSpPr>
        <p:spPr>
          <a:xfrm flipH="false" flipV="false" rot="0">
            <a:off x="-573024" y="281951"/>
            <a:ext cx="4390612" cy="949969"/>
          </a:xfrm>
          <a:custGeom>
            <a:avLst/>
            <a:gdLst/>
            <a:ahLst/>
            <a:cxnLst/>
            <a:rect r="r" b="b" t="t" l="l"/>
            <a:pathLst>
              <a:path h="949969" w="4390612">
                <a:moveTo>
                  <a:pt x="0" y="0"/>
                </a:moveTo>
                <a:lnTo>
                  <a:pt x="4390612" y="0"/>
                </a:lnTo>
                <a:lnTo>
                  <a:pt x="4390612" y="949969"/>
                </a:lnTo>
                <a:lnTo>
                  <a:pt x="0" y="9499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7" id="7"/>
          <p:cNvSpPr/>
          <p:nvPr/>
        </p:nvSpPr>
        <p:spPr>
          <a:xfrm flipH="false" flipV="false" rot="0">
            <a:off x="3817588" y="281951"/>
            <a:ext cx="4390612" cy="949969"/>
          </a:xfrm>
          <a:custGeom>
            <a:avLst/>
            <a:gdLst/>
            <a:ahLst/>
            <a:cxnLst/>
            <a:rect r="r" b="b" t="t" l="l"/>
            <a:pathLst>
              <a:path h="949969" w="4390612">
                <a:moveTo>
                  <a:pt x="0" y="0"/>
                </a:moveTo>
                <a:lnTo>
                  <a:pt x="4390612" y="0"/>
                </a:lnTo>
                <a:lnTo>
                  <a:pt x="4390612" y="949969"/>
                </a:lnTo>
                <a:lnTo>
                  <a:pt x="0" y="9499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8" id="8"/>
          <p:cNvSpPr/>
          <p:nvPr/>
        </p:nvSpPr>
        <p:spPr>
          <a:xfrm flipH="false" flipV="false" rot="0">
            <a:off x="8208200" y="281951"/>
            <a:ext cx="4390612" cy="949969"/>
          </a:xfrm>
          <a:custGeom>
            <a:avLst/>
            <a:gdLst/>
            <a:ahLst/>
            <a:cxnLst/>
            <a:rect r="r" b="b" t="t" l="l"/>
            <a:pathLst>
              <a:path h="949969" w="4390612">
                <a:moveTo>
                  <a:pt x="0" y="0"/>
                </a:moveTo>
                <a:lnTo>
                  <a:pt x="4390611" y="0"/>
                </a:lnTo>
                <a:lnTo>
                  <a:pt x="4390611" y="949969"/>
                </a:lnTo>
                <a:lnTo>
                  <a:pt x="0" y="949969"/>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DAF28npPzKY</dc:identifier>
  <dcterms:modified xsi:type="dcterms:W3CDTF">2011-08-01T06:04:30Z</dcterms:modified>
  <cp:revision>1</cp:revision>
  <dc:title>St.Illtyd’s Primary School</dc:title>
</cp:coreProperties>
</file>